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1"/>
  </p:notesMasterIdLst>
  <p:sldIdLst>
    <p:sldId id="257" r:id="rId6"/>
    <p:sldId id="262" r:id="rId7"/>
    <p:sldId id="259" r:id="rId8"/>
    <p:sldId id="258"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2E934-5876-4D6B-A273-63C61A05D2FD}" type="datetimeFigureOut">
              <a:rPr lang="en-US" smtClean="0"/>
              <a:t>03/19/2023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BED89-312A-4C45-AB5C-628825485B58}" type="slidenum">
              <a:rPr lang="en-US" smtClean="0"/>
              <a:t>‹#›</a:t>
            </a:fld>
            <a:endParaRPr lang="en-US"/>
          </a:p>
        </p:txBody>
      </p:sp>
    </p:spTree>
    <p:extLst>
      <p:ext uri="{BB962C8B-B14F-4D97-AF65-F5344CB8AC3E}">
        <p14:creationId xmlns:p14="http://schemas.microsoft.com/office/powerpoint/2010/main" val="404380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BED89-312A-4C45-AB5C-628825485B58}" type="slidenum">
              <a:rPr lang="en-US" smtClean="0"/>
              <a:t>5</a:t>
            </a:fld>
            <a:endParaRPr lang="en-US" dirty="0"/>
          </a:p>
        </p:txBody>
      </p:sp>
    </p:spTree>
    <p:extLst>
      <p:ext uri="{BB962C8B-B14F-4D97-AF65-F5344CB8AC3E}">
        <p14:creationId xmlns:p14="http://schemas.microsoft.com/office/powerpoint/2010/main" val="3382463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E0691F9-FC2F-C7FF-4578-EA9409712F1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338"/>
          </a:xfrm>
          <a:prstGeom prst="rect">
            <a:avLst/>
          </a:prstGeom>
        </p:spPr>
      </p:pic>
      <p:sp>
        <p:nvSpPr>
          <p:cNvPr id="2" name="Title 1">
            <a:extLst>
              <a:ext uri="{FF2B5EF4-FFF2-40B4-BE49-F238E27FC236}">
                <a16:creationId xmlns:a16="http://schemas.microsoft.com/office/drawing/2014/main" id="{6BFFC6BA-1691-9706-6C77-EFB75E07917C}"/>
              </a:ext>
            </a:extLst>
          </p:cNvPr>
          <p:cNvSpPr>
            <a:spLocks noGrp="1"/>
          </p:cNvSpPr>
          <p:nvPr>
            <p:ph type="ctrTitle" hasCustomPrompt="1"/>
          </p:nvPr>
        </p:nvSpPr>
        <p:spPr>
          <a:xfrm>
            <a:off x="465513" y="3914020"/>
            <a:ext cx="11039302" cy="1047403"/>
          </a:xfrm>
        </p:spPr>
        <p:txBody>
          <a:bodyPr anchor="b">
            <a:noAutofit/>
          </a:bodyPr>
          <a:lstStyle>
            <a:lvl1pPr algn="ctr">
              <a:defRPr sz="6000">
                <a:solidFill>
                  <a:schemeClr val="bg1"/>
                </a:solidFill>
                <a:latin typeface="Oswald Medium" panose="00000600000000000000" pitchFamily="50" charset="0"/>
              </a:defRPr>
            </a:lvl1pPr>
          </a:lstStyle>
          <a:p>
            <a:r>
              <a:rPr lang="en-US" dirty="0"/>
              <a:t>CLICK TO EDIT TITLE</a:t>
            </a:r>
          </a:p>
        </p:txBody>
      </p:sp>
      <p:sp>
        <p:nvSpPr>
          <p:cNvPr id="3" name="Subtitle 2">
            <a:extLst>
              <a:ext uri="{FF2B5EF4-FFF2-40B4-BE49-F238E27FC236}">
                <a16:creationId xmlns:a16="http://schemas.microsoft.com/office/drawing/2014/main" id="{923BFE64-E651-C5CF-C11D-A8AF06BA7526}"/>
              </a:ext>
            </a:extLst>
          </p:cNvPr>
          <p:cNvSpPr>
            <a:spLocks noGrp="1"/>
          </p:cNvSpPr>
          <p:nvPr>
            <p:ph type="subTitle" idx="1" hasCustomPrompt="1"/>
          </p:nvPr>
        </p:nvSpPr>
        <p:spPr>
          <a:xfrm>
            <a:off x="1523999" y="5095700"/>
            <a:ext cx="9144000" cy="511233"/>
          </a:xfrm>
        </p:spPr>
        <p:txBody>
          <a:bodyPr>
            <a:normAutofit/>
          </a:bodyPr>
          <a:lstStyle>
            <a:lvl1pPr marL="0" indent="0" algn="ctr">
              <a:buNone/>
              <a:defRPr sz="2400" b="1" spc="300">
                <a:solidFill>
                  <a:schemeClr val="accent6"/>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8" name="Picture 7" descr="Logo&#10;&#10;Description automatically generated">
            <a:extLst>
              <a:ext uri="{FF2B5EF4-FFF2-40B4-BE49-F238E27FC236}">
                <a16:creationId xmlns:a16="http://schemas.microsoft.com/office/drawing/2014/main" id="{AE45B0A9-4D22-3D4A-C4B9-0F75BAF284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055" y="603354"/>
            <a:ext cx="3109887" cy="3109887"/>
          </a:xfrm>
          <a:prstGeom prst="rect">
            <a:avLst/>
          </a:prstGeom>
        </p:spPr>
      </p:pic>
      <p:sp>
        <p:nvSpPr>
          <p:cNvPr id="9" name="Rectangle 8">
            <a:extLst>
              <a:ext uri="{FF2B5EF4-FFF2-40B4-BE49-F238E27FC236}">
                <a16:creationId xmlns:a16="http://schemas.microsoft.com/office/drawing/2014/main" id="{B312B6DE-A3AB-36DA-C19C-46D5E52EB08F}"/>
              </a:ext>
            </a:extLst>
          </p:cNvPr>
          <p:cNvSpPr/>
          <p:nvPr userDrawn="1"/>
        </p:nvSpPr>
        <p:spPr>
          <a:xfrm>
            <a:off x="-74816" y="0"/>
            <a:ext cx="12327776"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42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6CC9-8EC4-836B-D16B-F2070876ACB9}"/>
              </a:ext>
            </a:extLst>
          </p:cNvPr>
          <p:cNvSpPr>
            <a:spLocks noGrp="1"/>
          </p:cNvSpPr>
          <p:nvPr>
            <p:ph type="title" hasCustomPrompt="1"/>
          </p:nvPr>
        </p:nvSpPr>
        <p:spPr/>
        <p:txBody>
          <a:bodyPr/>
          <a:lstStyle>
            <a:lvl1pPr>
              <a:defRPr>
                <a:latin typeface="Oswald Medium" panose="00000600000000000000" pitchFamily="50" charset="0"/>
              </a:defRPr>
            </a:lvl1pPr>
          </a:lstStyle>
          <a:p>
            <a:r>
              <a:rPr lang="en-US" dirty="0"/>
              <a:t>CLICK TO EDIT TITLE</a:t>
            </a:r>
          </a:p>
        </p:txBody>
      </p:sp>
      <p:sp>
        <p:nvSpPr>
          <p:cNvPr id="3" name="Content Placeholder 2">
            <a:extLst>
              <a:ext uri="{FF2B5EF4-FFF2-40B4-BE49-F238E27FC236}">
                <a16:creationId xmlns:a16="http://schemas.microsoft.com/office/drawing/2014/main" id="{86C87AE6-F080-2B7D-7A79-A0C148BE3959}"/>
              </a:ext>
            </a:extLst>
          </p:cNvPr>
          <p:cNvSpPr>
            <a:spLocks noGrp="1"/>
          </p:cNvSpPr>
          <p:nvPr>
            <p:ph idx="1" hasCustomPrompt="1"/>
          </p:nvPr>
        </p:nvSpPr>
        <p:spPr/>
        <p:txBody>
          <a:bodyPr>
            <a:normAutofit/>
          </a:bodyPr>
          <a:lstStyle>
            <a:lvl1pPr>
              <a:defRPr sz="2800">
                <a:latin typeface="Montserrat" panose="00000500000000000000" pitchFamily="50" charset="0"/>
              </a:defRPr>
            </a:lvl1pPr>
            <a:lvl2pPr>
              <a:defRPr sz="2800">
                <a:latin typeface="Montserrat" panose="00000500000000000000" pitchFamily="50" charset="0"/>
              </a:defRPr>
            </a:lvl2pPr>
            <a:lvl3pPr>
              <a:defRPr sz="2800">
                <a:latin typeface="Montserrat" panose="00000500000000000000" pitchFamily="50" charset="0"/>
              </a:defRPr>
            </a:lvl3pPr>
            <a:lvl4pPr>
              <a:defRPr sz="2800">
                <a:latin typeface="Montserrat" panose="00000500000000000000" pitchFamily="50" charset="0"/>
              </a:defRPr>
            </a:lvl4pPr>
            <a:lvl5pPr>
              <a:defRPr sz="2800">
                <a:latin typeface="Montserrat" panose="00000500000000000000" pitchFamily="50"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766A8A-3147-CB7B-807F-002134830EBC}"/>
              </a:ext>
            </a:extLst>
          </p:cNvPr>
          <p:cNvSpPr>
            <a:spLocks noGrp="1"/>
          </p:cNvSpPr>
          <p:nvPr>
            <p:ph type="sldNum" sz="quarter" idx="12"/>
          </p:nvPr>
        </p:nvSpPr>
        <p:spPr/>
        <p:txBody>
          <a:bodyPr/>
          <a:lstStyle/>
          <a:p>
            <a:fld id="{60F95351-F0F3-43AD-BDC1-59D856EBACFB}" type="slidenum">
              <a:rPr lang="en-US" smtClean="0"/>
              <a:t>‹#›</a:t>
            </a:fld>
            <a:endParaRPr lang="en-US"/>
          </a:p>
        </p:txBody>
      </p:sp>
      <p:sp>
        <p:nvSpPr>
          <p:cNvPr id="9" name="Rectangle 8">
            <a:extLst>
              <a:ext uri="{FF2B5EF4-FFF2-40B4-BE49-F238E27FC236}">
                <a16:creationId xmlns:a16="http://schemas.microsoft.com/office/drawing/2014/main" id="{FBA68D12-0178-64DF-6470-71130DF4CF1C}"/>
              </a:ext>
            </a:extLst>
          </p:cNvPr>
          <p:cNvSpPr/>
          <p:nvPr userDrawn="1"/>
        </p:nvSpPr>
        <p:spPr>
          <a:xfrm>
            <a:off x="0" y="0"/>
            <a:ext cx="12192000"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86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A22B77-15C8-85D5-6CCB-3B60756CCAD6}"/>
              </a:ext>
            </a:extLst>
          </p:cNvPr>
          <p:cNvSpPr>
            <a:spLocks noGrp="1"/>
          </p:cNvSpPr>
          <p:nvPr>
            <p:ph type="sldNum" sz="quarter" idx="10"/>
          </p:nvPr>
        </p:nvSpPr>
        <p:spPr/>
        <p:txBody>
          <a:bodyPr/>
          <a:lstStyle/>
          <a:p>
            <a:fld id="{5A68C8F6-068F-4EE4-84A9-A78DF482E698}" type="slidenum">
              <a:rPr lang="en-US" smtClean="0"/>
              <a:pPr/>
              <a:t>‹#›</a:t>
            </a:fld>
            <a:endParaRPr lang="en-US" dirty="0"/>
          </a:p>
        </p:txBody>
      </p:sp>
    </p:spTree>
    <p:extLst>
      <p:ext uri="{BB962C8B-B14F-4D97-AF65-F5344CB8AC3E}">
        <p14:creationId xmlns:p14="http://schemas.microsoft.com/office/powerpoint/2010/main" val="940736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26C94-7146-A543-1D8F-0FF32A22A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7A6BD9EF-E072-6B35-43E0-A275CA8C8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3AE8477-358B-65EB-FE11-DEA7DEB34B8F}"/>
              </a:ext>
            </a:extLst>
          </p:cNvPr>
          <p:cNvSpPr>
            <a:spLocks noGrp="1" noRot="1" noMove="1" noResize="1" noEditPoints="1" noAdjustHandles="1" noChangeArrowheads="1" noChangeShapeType="1"/>
          </p:cNvSpPr>
          <p:nvPr userDrawn="1"/>
        </p:nvSpPr>
        <p:spPr>
          <a:xfrm>
            <a:off x="-1" y="6356350"/>
            <a:ext cx="12192001" cy="501650"/>
          </a:xfrm>
          <a:prstGeom prst="rect">
            <a:avLst/>
          </a:prstGeom>
          <a:solidFill>
            <a:srgbClr val="18285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844EFC8D-F0F8-AB12-75BD-97AF0A32DE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885" y="5476115"/>
            <a:ext cx="1305255" cy="1305255"/>
          </a:xfrm>
          <a:prstGeom prst="rect">
            <a:avLst/>
          </a:prstGeom>
        </p:spPr>
      </p:pic>
      <p:sp>
        <p:nvSpPr>
          <p:cNvPr id="9" name="Rectangle 8">
            <a:extLst>
              <a:ext uri="{FF2B5EF4-FFF2-40B4-BE49-F238E27FC236}">
                <a16:creationId xmlns:a16="http://schemas.microsoft.com/office/drawing/2014/main" id="{5304F004-6D39-C2EF-2F22-5B96AA08D551}"/>
              </a:ext>
            </a:extLst>
          </p:cNvPr>
          <p:cNvSpPr/>
          <p:nvPr userDrawn="1"/>
        </p:nvSpPr>
        <p:spPr>
          <a:xfrm>
            <a:off x="0" y="0"/>
            <a:ext cx="12192000"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C716190-0D1C-4117-CD30-1E28A7960EBC}"/>
              </a:ext>
            </a:extLst>
          </p:cNvPr>
          <p:cNvSpPr>
            <a:spLocks noGrp="1"/>
          </p:cNvSpPr>
          <p:nvPr>
            <p:ph type="sldNum" sz="quarter" idx="4"/>
          </p:nvPr>
        </p:nvSpPr>
        <p:spPr>
          <a:xfrm>
            <a:off x="9338388" y="6416245"/>
            <a:ext cx="2743200" cy="365125"/>
          </a:xfrm>
          <a:prstGeom prst="rect">
            <a:avLst/>
          </a:prstGeom>
        </p:spPr>
        <p:txBody>
          <a:bodyPr vert="horz" lIns="91440" tIns="45720" rIns="91440" bIns="45720" rtlCol="0" anchor="ctr"/>
          <a:lstStyle>
            <a:lvl1pPr algn="r">
              <a:defRPr sz="1200" b="1">
                <a:solidFill>
                  <a:srgbClr val="CD1041"/>
                </a:solidFill>
                <a:latin typeface="Oswald Medium" panose="00000600000000000000" pitchFamily="2" charset="0"/>
              </a:defRPr>
            </a:lvl1pPr>
          </a:lstStyle>
          <a:p>
            <a:fld id="{5A68C8F6-068F-4EE4-84A9-A78DF482E698}" type="slidenum">
              <a:rPr lang="en-US" smtClean="0"/>
              <a:pPr/>
              <a:t>‹#›</a:t>
            </a:fld>
            <a:endParaRPr lang="en-US" dirty="0"/>
          </a:p>
        </p:txBody>
      </p:sp>
    </p:spTree>
    <p:extLst>
      <p:ext uri="{BB962C8B-B14F-4D97-AF65-F5344CB8AC3E}">
        <p14:creationId xmlns:p14="http://schemas.microsoft.com/office/powerpoint/2010/main" val="2146813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Kimberly.Smoak@ahca.myflroi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86D7-DAF1-4CF0-82E3-77E691EDD948}"/>
              </a:ext>
            </a:extLst>
          </p:cNvPr>
          <p:cNvSpPr>
            <a:spLocks noGrp="1"/>
          </p:cNvSpPr>
          <p:nvPr>
            <p:ph type="ctrTitle"/>
          </p:nvPr>
        </p:nvSpPr>
        <p:spPr>
          <a:xfrm>
            <a:off x="465513" y="3733100"/>
            <a:ext cx="11039302" cy="1291905"/>
          </a:xfrm>
        </p:spPr>
        <p:txBody>
          <a:bodyPr/>
          <a:lstStyle/>
          <a:p>
            <a:r>
              <a:rPr lang="en-US" sz="4800" dirty="0"/>
              <a:t>The Regulators Roundtable</a:t>
            </a:r>
            <a:br>
              <a:rPr lang="en-US" sz="4800" dirty="0"/>
            </a:br>
            <a:r>
              <a:rPr lang="en-US" sz="4800" dirty="0"/>
              <a:t>March 24, 2023</a:t>
            </a:r>
          </a:p>
        </p:txBody>
      </p:sp>
      <p:sp>
        <p:nvSpPr>
          <p:cNvPr id="3" name="Subtitle 2">
            <a:extLst>
              <a:ext uri="{FF2B5EF4-FFF2-40B4-BE49-F238E27FC236}">
                <a16:creationId xmlns:a16="http://schemas.microsoft.com/office/drawing/2014/main" id="{1CDCD6B5-D79C-461F-AE5F-CD9E01CA68AE}"/>
              </a:ext>
            </a:extLst>
          </p:cNvPr>
          <p:cNvSpPr>
            <a:spLocks noGrp="1"/>
          </p:cNvSpPr>
          <p:nvPr>
            <p:ph type="subTitle" idx="1"/>
          </p:nvPr>
        </p:nvSpPr>
        <p:spPr>
          <a:xfrm>
            <a:off x="1523999" y="5095699"/>
            <a:ext cx="9144000" cy="1581937"/>
          </a:xfrm>
        </p:spPr>
        <p:txBody>
          <a:bodyPr>
            <a:normAutofit fontScale="92500" lnSpcReduction="10000"/>
          </a:bodyPr>
          <a:lstStyle/>
          <a:p>
            <a:r>
              <a:rPr lang="en-US" dirty="0"/>
              <a:t>Kimberly Smoak</a:t>
            </a:r>
          </a:p>
          <a:p>
            <a:r>
              <a:rPr lang="en-US" dirty="0"/>
              <a:t>Deputy Secretary/State Survey Agency Director</a:t>
            </a:r>
          </a:p>
          <a:p>
            <a:r>
              <a:rPr lang="en-US" dirty="0"/>
              <a:t>Health Care Policy and Oversight</a:t>
            </a:r>
          </a:p>
          <a:p>
            <a:r>
              <a:rPr lang="en-US" dirty="0"/>
              <a:t>Agency for Health Care Administration </a:t>
            </a:r>
          </a:p>
        </p:txBody>
      </p:sp>
    </p:spTree>
    <p:extLst>
      <p:ext uri="{BB962C8B-B14F-4D97-AF65-F5344CB8AC3E}">
        <p14:creationId xmlns:p14="http://schemas.microsoft.com/office/powerpoint/2010/main" val="17032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112121-F9FE-C909-1B74-AB2D47D83C80}"/>
              </a:ext>
            </a:extLst>
          </p:cNvPr>
          <p:cNvSpPr>
            <a:spLocks noGrp="1"/>
          </p:cNvSpPr>
          <p:nvPr>
            <p:ph type="sldNum" sz="quarter" idx="10"/>
          </p:nvPr>
        </p:nvSpPr>
        <p:spPr/>
        <p:txBody>
          <a:bodyPr/>
          <a:lstStyle/>
          <a:p>
            <a:fld id="{60F95351-F0F3-43AD-BDC1-59D856EBACFB}" type="slidenum">
              <a:rPr lang="en-US" smtClean="0"/>
              <a:t>2</a:t>
            </a:fld>
            <a:endParaRPr lang="en-US"/>
          </a:p>
        </p:txBody>
      </p:sp>
      <p:pic>
        <p:nvPicPr>
          <p:cNvPr id="6" name="Content Placeholder 5" descr="Map&#10;&#10;Description automatically generated">
            <a:extLst>
              <a:ext uri="{FF2B5EF4-FFF2-40B4-BE49-F238E27FC236}">
                <a16:creationId xmlns:a16="http://schemas.microsoft.com/office/drawing/2014/main" id="{F7FCDA1D-E38E-33E4-1A66-DA85CB92F85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64067" y="-267582"/>
            <a:ext cx="10914076" cy="6953608"/>
          </a:xfrm>
        </p:spPr>
      </p:pic>
    </p:spTree>
    <p:extLst>
      <p:ext uri="{BB962C8B-B14F-4D97-AF65-F5344CB8AC3E}">
        <p14:creationId xmlns:p14="http://schemas.microsoft.com/office/powerpoint/2010/main" val="73543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5946-196D-C6CA-3E43-3CB726A00402}"/>
              </a:ext>
            </a:extLst>
          </p:cNvPr>
          <p:cNvSpPr>
            <a:spLocks noGrp="1"/>
          </p:cNvSpPr>
          <p:nvPr>
            <p:ph type="title"/>
          </p:nvPr>
        </p:nvSpPr>
        <p:spPr>
          <a:xfrm>
            <a:off x="159391" y="365126"/>
            <a:ext cx="11194409" cy="859668"/>
          </a:xfrm>
        </p:spPr>
        <p:txBody>
          <a:bodyPr/>
          <a:lstStyle/>
          <a:p>
            <a:r>
              <a:rPr lang="en-US" dirty="0"/>
              <a:t>Florida Hospital Rule Waiver </a:t>
            </a:r>
          </a:p>
        </p:txBody>
      </p:sp>
      <p:sp>
        <p:nvSpPr>
          <p:cNvPr id="3" name="Content Placeholder 2">
            <a:extLst>
              <a:ext uri="{FF2B5EF4-FFF2-40B4-BE49-F238E27FC236}">
                <a16:creationId xmlns:a16="http://schemas.microsoft.com/office/drawing/2014/main" id="{A97747D8-ABC0-4069-526F-27BEA9C465D2}"/>
              </a:ext>
            </a:extLst>
          </p:cNvPr>
          <p:cNvSpPr>
            <a:spLocks noGrp="1"/>
          </p:cNvSpPr>
          <p:nvPr>
            <p:ph idx="1"/>
          </p:nvPr>
        </p:nvSpPr>
        <p:spPr>
          <a:xfrm>
            <a:off x="829810" y="1300294"/>
            <a:ext cx="10839275" cy="4639112"/>
          </a:xfrm>
        </p:spPr>
        <p:txBody>
          <a:bodyPr>
            <a:normAutofit fontScale="70000" lnSpcReduction="20000"/>
          </a:bodyPr>
          <a:lstStyle/>
          <a:p>
            <a:r>
              <a:rPr lang="en-US" sz="4000" dirty="0">
                <a:latin typeface="Montserrat" panose="00000500000000000000" pitchFamily="2" charset="0"/>
              </a:rPr>
              <a:t>59A-3.243 (4)(c) and (6) Nursing Services</a:t>
            </a:r>
          </a:p>
          <a:p>
            <a:pPr marL="0" indent="0">
              <a:buNone/>
            </a:pPr>
            <a:endParaRPr lang="en-US" sz="3200" dirty="0">
              <a:latin typeface="Montserrat" panose="00000500000000000000" pitchFamily="2" charset="0"/>
            </a:endParaRPr>
          </a:p>
          <a:p>
            <a:pPr lvl="1"/>
            <a:r>
              <a:rPr lang="en-US" sz="3200" dirty="0">
                <a:effectLst/>
                <a:latin typeface="Montserrat" panose="00000500000000000000" pitchFamily="2" charset="0"/>
                <a:ea typeface="Times New Roman" panose="02020603050405020304" pitchFamily="18" charset="0"/>
              </a:rPr>
              <a:t>Each hospital shall employ a registered nurse on a full time basis who shall have the authority and responsibility for managing nursing services and taking all reasonable steps to assure that a uniformly optimal level of nursing care is provided throughout the hospital. </a:t>
            </a:r>
          </a:p>
          <a:p>
            <a:pPr lvl="1"/>
            <a:r>
              <a:rPr lang="en-US" sz="3200" dirty="0">
                <a:effectLst/>
                <a:latin typeface="Montserrat" panose="00000500000000000000" pitchFamily="2" charset="0"/>
                <a:ea typeface="Times New Roman" panose="02020603050405020304" pitchFamily="18" charset="0"/>
              </a:rPr>
              <a:t>The registered nurse shall be responsible for determining the number of qualified registered nurses to be on duty at all times. The number of qualified nurses shall be sufficient to ensure immediate availability of a registered nurse for bedside care of any patient when needed, to assure prompt recognition of an untoward change in a patient’s condition, and to facilitate appropriate intervention by nursing, medical or other hospital staff members.</a:t>
            </a:r>
          </a:p>
          <a:p>
            <a:pPr lvl="1"/>
            <a:r>
              <a:rPr lang="en-US" sz="3200" dirty="0">
                <a:effectLst/>
                <a:latin typeface="Montserrat" panose="00000500000000000000" pitchFamily="2" charset="0"/>
                <a:ea typeface="Times New Roman" panose="02020603050405020304" pitchFamily="18" charset="0"/>
              </a:rPr>
              <a:t>Each Class I and Class II hospital shall have a minimum of one licensed registered nurse on duty at all times on each nursing unit or similarly titled part of the hospital for rendering patient care services.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388D821-B06D-310C-C2FE-749BF2F608E6}"/>
              </a:ext>
            </a:extLst>
          </p:cNvPr>
          <p:cNvSpPr>
            <a:spLocks noGrp="1"/>
          </p:cNvSpPr>
          <p:nvPr>
            <p:ph type="sldNum" sz="quarter" idx="12"/>
          </p:nvPr>
        </p:nvSpPr>
        <p:spPr/>
        <p:txBody>
          <a:bodyPr/>
          <a:lstStyle/>
          <a:p>
            <a:fld id="{60F95351-F0F3-43AD-BDC1-59D856EBACFB}" type="slidenum">
              <a:rPr lang="en-US" smtClean="0"/>
              <a:t>3</a:t>
            </a:fld>
            <a:endParaRPr lang="en-US"/>
          </a:p>
        </p:txBody>
      </p:sp>
    </p:spTree>
    <p:extLst>
      <p:ext uri="{BB962C8B-B14F-4D97-AF65-F5344CB8AC3E}">
        <p14:creationId xmlns:p14="http://schemas.microsoft.com/office/powerpoint/2010/main" val="258178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2727-1650-4257-B284-47F89FB78B23}"/>
              </a:ext>
            </a:extLst>
          </p:cNvPr>
          <p:cNvSpPr>
            <a:spLocks noGrp="1"/>
          </p:cNvSpPr>
          <p:nvPr>
            <p:ph type="title"/>
          </p:nvPr>
        </p:nvSpPr>
        <p:spPr>
          <a:xfrm>
            <a:off x="184558" y="365125"/>
            <a:ext cx="11169242" cy="834501"/>
          </a:xfrm>
        </p:spPr>
        <p:txBody>
          <a:bodyPr/>
          <a:lstStyle/>
          <a:p>
            <a:r>
              <a:rPr lang="en-US" dirty="0"/>
              <a:t>2022 Florida Legislation </a:t>
            </a:r>
          </a:p>
        </p:txBody>
      </p:sp>
      <p:sp>
        <p:nvSpPr>
          <p:cNvPr id="3" name="Content Placeholder 2">
            <a:extLst>
              <a:ext uri="{FF2B5EF4-FFF2-40B4-BE49-F238E27FC236}">
                <a16:creationId xmlns:a16="http://schemas.microsoft.com/office/drawing/2014/main" id="{06B37AC9-7390-40E0-AD12-B28AB3E00D78}"/>
              </a:ext>
            </a:extLst>
          </p:cNvPr>
          <p:cNvSpPr>
            <a:spLocks noGrp="1"/>
          </p:cNvSpPr>
          <p:nvPr>
            <p:ph idx="1"/>
          </p:nvPr>
        </p:nvSpPr>
        <p:spPr>
          <a:xfrm>
            <a:off x="838200" y="1417739"/>
            <a:ext cx="10515600" cy="3867325"/>
          </a:xfrm>
        </p:spPr>
        <p:txBody>
          <a:bodyPr>
            <a:normAutofit fontScale="92500" lnSpcReduction="20000"/>
          </a:bodyPr>
          <a:lstStyle/>
          <a:p>
            <a:r>
              <a:rPr lang="en-US"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rPr>
              <a:t>Senate Bill 1222 – Acute and Post-acute Hospital Care at Home</a:t>
            </a:r>
          </a:p>
          <a:p>
            <a:pPr lvl="1"/>
            <a:r>
              <a:rPr lang="en-US" sz="2400" b="0"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rPr>
              <a:t>A definition of “Acute and post-acute hospital care at home” is added to s. 401.23, F.S. The use of this term in s. 401.272, F.S., expands the scope of practice of paramedics to provide care to hospital patients being treated in their own home. </a:t>
            </a:r>
          </a:p>
          <a:p>
            <a:pPr lvl="1"/>
            <a:r>
              <a:rPr lang="en-US" sz="2400" b="0"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rPr>
              <a:t>Physician supervision of the paramedic is required. The supervisor-subordinate relationship between a physician and a paramedic must be formalized and notification sent to the Board of Medicine or Board of Osteopathic Medicine in accordance with s. 401.265, s. 458.348, and s. 459.025, F.S.</a:t>
            </a:r>
          </a:p>
          <a:p>
            <a:pPr lvl="1"/>
            <a:r>
              <a:rPr lang="en-US" sz="2400" b="0"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rPr>
              <a:t>Section 465.019, F.S., is amended to allow hospitals with class III institutional pharmacies to provide medications to inpatients and outpatients without securing a community pharmacy permit.</a:t>
            </a:r>
            <a:endParaRPr lang="en-US" sz="2400" b="1"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endParaRPr>
          </a:p>
          <a:p>
            <a:pPr lvl="1"/>
            <a:endParaRPr lang="en-US" sz="2400" b="1"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endParaRPr>
          </a:p>
          <a:p>
            <a:pPr lvl="1"/>
            <a:endParaRPr lang="en-US" dirty="0">
              <a:solidFill>
                <a:schemeClr val="accent2">
                  <a:lumMod val="75000"/>
                </a:schemeClr>
              </a:solidFill>
              <a:effectLst/>
              <a:latin typeface="Montserrat" panose="00000500000000000000" pitchFamily="2"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6AAC59E-726F-4BCA-8F9E-C17D6170A131}"/>
              </a:ext>
            </a:extLst>
          </p:cNvPr>
          <p:cNvSpPr>
            <a:spLocks noGrp="1"/>
          </p:cNvSpPr>
          <p:nvPr>
            <p:ph type="sldNum" sz="quarter" idx="12"/>
          </p:nvPr>
        </p:nvSpPr>
        <p:spPr>
          <a:xfrm>
            <a:off x="9318266" y="6427911"/>
            <a:ext cx="2743200" cy="365125"/>
          </a:xfrm>
        </p:spPr>
        <p:txBody>
          <a:bodyPr/>
          <a:lstStyle/>
          <a:p>
            <a:fld id="{60F95351-F0F3-43AD-BDC1-59D856EBACFB}" type="slidenum">
              <a:rPr lang="en-US" smtClean="0"/>
              <a:t>4</a:t>
            </a:fld>
            <a:endParaRPr lang="en-US" dirty="0"/>
          </a:p>
        </p:txBody>
      </p:sp>
    </p:spTree>
    <p:extLst>
      <p:ext uri="{BB962C8B-B14F-4D97-AF65-F5344CB8AC3E}">
        <p14:creationId xmlns:p14="http://schemas.microsoft.com/office/powerpoint/2010/main" val="45170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74971-100F-8A52-723F-3DAC4442A87C}"/>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A2F7A04-12C4-BE39-3480-E8A3FC42D789}"/>
              </a:ext>
            </a:extLst>
          </p:cNvPr>
          <p:cNvSpPr>
            <a:spLocks noGrp="1"/>
          </p:cNvSpPr>
          <p:nvPr>
            <p:ph type="sldNum" sz="quarter" idx="12"/>
          </p:nvPr>
        </p:nvSpPr>
        <p:spPr/>
        <p:txBody>
          <a:bodyPr/>
          <a:lstStyle/>
          <a:p>
            <a:fld id="{60F95351-F0F3-43AD-BDC1-59D856EBACFB}" type="slidenum">
              <a:rPr lang="en-US" smtClean="0"/>
              <a:t>5</a:t>
            </a:fld>
            <a:endParaRPr lang="en-US" dirty="0"/>
          </a:p>
        </p:txBody>
      </p:sp>
      <p:pic>
        <p:nvPicPr>
          <p:cNvPr id="5" name="Picture 4">
            <a:extLst>
              <a:ext uri="{FF2B5EF4-FFF2-40B4-BE49-F238E27FC236}">
                <a16:creationId xmlns:a16="http://schemas.microsoft.com/office/drawing/2014/main" id="{ED61E2E8-7BFD-7E82-94BE-2EA0C39C27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1363" r="794" b="40353"/>
          <a:stretch/>
        </p:blipFill>
        <p:spPr>
          <a:xfrm>
            <a:off x="0" y="94961"/>
            <a:ext cx="12192000" cy="2894648"/>
          </a:xfrm>
          <a:prstGeom prst="rect">
            <a:avLst/>
          </a:prstGeom>
        </p:spPr>
      </p:pic>
      <p:sp>
        <p:nvSpPr>
          <p:cNvPr id="6" name="Rectangle 5">
            <a:extLst>
              <a:ext uri="{FF2B5EF4-FFF2-40B4-BE49-F238E27FC236}">
                <a16:creationId xmlns:a16="http://schemas.microsoft.com/office/drawing/2014/main" id="{436F4C82-75C8-8A63-4AA8-92CE08A2639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68867" y="2133600"/>
            <a:ext cx="10879666" cy="19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9C9A779-D58F-348C-DB67-7D6616E11E89}"/>
              </a:ext>
            </a:extLst>
          </p:cNvPr>
          <p:cNvSpPr txBox="1">
            <a:spLocks noGrp="1" noRot="1" noMove="1" noResize="1" noEditPoints="1" noAdjustHandles="1" noChangeArrowheads="1" noChangeShapeType="1"/>
          </p:cNvSpPr>
          <p:nvPr/>
        </p:nvSpPr>
        <p:spPr>
          <a:xfrm>
            <a:off x="838200" y="2421467"/>
            <a:ext cx="10515600" cy="1395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algn="ctr"/>
            <a:r>
              <a:rPr lang="en-US" dirty="0"/>
              <a:t>Kimberly R. Smoak, MSH, QIDP</a:t>
            </a:r>
          </a:p>
        </p:txBody>
      </p:sp>
      <p:sp>
        <p:nvSpPr>
          <p:cNvPr id="8" name="TextBox 7">
            <a:extLst>
              <a:ext uri="{FF2B5EF4-FFF2-40B4-BE49-F238E27FC236}">
                <a16:creationId xmlns:a16="http://schemas.microsoft.com/office/drawing/2014/main" id="{A2638BE7-5B48-B541-71E0-150BC6C43CB2}"/>
              </a:ext>
            </a:extLst>
          </p:cNvPr>
          <p:cNvSpPr txBox="1">
            <a:spLocks noGrp="1" noRot="1" noMove="1" noResize="1" noEditPoints="1" noAdjustHandles="1" noChangeArrowheads="1" noChangeShapeType="1"/>
          </p:cNvSpPr>
          <p:nvPr/>
        </p:nvSpPr>
        <p:spPr>
          <a:xfrm>
            <a:off x="838200" y="4436533"/>
            <a:ext cx="10515600" cy="954107"/>
          </a:xfrm>
          <a:prstGeom prst="rect">
            <a:avLst/>
          </a:prstGeom>
          <a:noFill/>
        </p:spPr>
        <p:txBody>
          <a:bodyPr wrap="square" rtlCol="0">
            <a:spAutoFit/>
          </a:bodyPr>
          <a:lstStyle/>
          <a:p>
            <a:pPr algn="ctr"/>
            <a:r>
              <a:rPr lang="en-US" sz="2800" dirty="0"/>
              <a:t>(850) 412-4516 or (850) 559-8273</a:t>
            </a:r>
          </a:p>
          <a:p>
            <a:pPr algn="ctr"/>
            <a:r>
              <a:rPr lang="en-US" sz="2800" dirty="0">
                <a:solidFill>
                  <a:schemeClr val="tx2">
                    <a:lumMod val="50000"/>
                    <a:lumOff val="50000"/>
                  </a:schemeClr>
                </a:solidFill>
                <a:hlinkClick r:id="rId4">
                  <a:extLst>
                    <a:ext uri="{A12FA001-AC4F-418D-AE19-62706E023703}">
                      <ahyp:hlinkClr xmlns:ahyp="http://schemas.microsoft.com/office/drawing/2018/hyperlinkcolor" val="tx"/>
                    </a:ext>
                  </a:extLst>
                </a:hlinkClick>
              </a:rPr>
              <a:t>Kimberly.Smoak@ahca.myflorida.com</a:t>
            </a:r>
            <a:r>
              <a:rPr lang="en-US" sz="2800" dirty="0">
                <a:solidFill>
                  <a:schemeClr val="tx2">
                    <a:lumMod val="50000"/>
                    <a:lumOff val="50000"/>
                  </a:schemeClr>
                </a:solidFill>
              </a:rPr>
              <a:t> </a:t>
            </a:r>
          </a:p>
        </p:txBody>
      </p:sp>
    </p:spTree>
    <p:extLst>
      <p:ext uri="{BB962C8B-B14F-4D97-AF65-F5344CB8AC3E}">
        <p14:creationId xmlns:p14="http://schemas.microsoft.com/office/powerpoint/2010/main" val="1186543358"/>
      </p:ext>
    </p:extLst>
  </p:cSld>
  <p:clrMapOvr>
    <a:masterClrMapping/>
  </p:clrMapOvr>
</p:sld>
</file>

<file path=ppt/theme/theme1.xml><?xml version="1.0" encoding="utf-8"?>
<a:theme xmlns:a="http://schemas.openxmlformats.org/drawingml/2006/main" name="Office Theme">
  <a:themeElements>
    <a:clrScheme name="AHCA">
      <a:dk1>
        <a:srgbClr val="00205C"/>
      </a:dk1>
      <a:lt1>
        <a:srgbClr val="FFFFFF"/>
      </a:lt1>
      <a:dk2>
        <a:srgbClr val="00205C"/>
      </a:dk2>
      <a:lt2>
        <a:srgbClr val="FFFFFF"/>
      </a:lt2>
      <a:accent1>
        <a:srgbClr val="CD1041"/>
      </a:accent1>
      <a:accent2>
        <a:srgbClr val="004FA2"/>
      </a:accent2>
      <a:accent3>
        <a:srgbClr val="C8C8C8"/>
      </a:accent3>
      <a:accent4>
        <a:srgbClr val="00205C"/>
      </a:accent4>
      <a:accent5>
        <a:srgbClr val="004FA2"/>
      </a:accent5>
      <a:accent6>
        <a:srgbClr val="CD1041"/>
      </a:accent6>
      <a:hlink>
        <a:srgbClr val="C8C8C8"/>
      </a:hlink>
      <a:folHlink>
        <a:srgbClr val="004F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CA Powerpoint Template 2022.potx  -  Read-Only" id="{9C3BDA06-9E59-4B17-85BC-0584FD1FDA2E}" vid="{FD1EC070-70A3-48D5-BBD4-9CB91FA02D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A07FC50278E654787415EF7B04B8638" ma:contentTypeVersion="19" ma:contentTypeDescription="Create a new document." ma:contentTypeScope="" ma:versionID="63049bb6d2938d878323b031a76db6a9">
  <xsd:schema xmlns:xsd="http://www.w3.org/2001/XMLSchema" xmlns:xs="http://www.w3.org/2001/XMLSchema" xmlns:p="http://schemas.microsoft.com/office/2006/metadata/properties" xmlns:ns2="de03dd48-6c4b-47a9-99c6-d8657290bad1" targetNamespace="http://schemas.microsoft.com/office/2006/metadata/properties" ma:root="true" ma:fieldsID="da7bf442b7fc8f23154ead864fb542ef" ns2:_="">
    <xsd:import namespace="de03dd48-6c4b-47a9-99c6-d8657290bad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3dd48-6c4b-47a9-99c6-d8657290bad1"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PersistId xmlns="de03dd48-6c4b-47a9-99c6-d8657290bad1" xsi:nil="true"/>
    <_dlc_DocId xmlns="de03dd48-6c4b-47a9-99c6-d8657290bad1">AHCA2017-1050484017-46</_dlc_DocId>
    <_dlc_DocIdUrl xmlns="de03dd48-6c4b-47a9-99c6-d8657290bad1">
      <Url>https://portal.ahca.myflorida.com/mmd/_layouts/15/DocIdRedir.aspx?ID=AHCA2017-1050484017-46</Url>
      <Description>AHCA2017-1050484017-46</Description>
    </_dlc_DocIdUrl>
  </documentManagement>
</p:properties>
</file>

<file path=customXml/itemProps1.xml><?xml version="1.0" encoding="utf-8"?>
<ds:datastoreItem xmlns:ds="http://schemas.openxmlformats.org/officeDocument/2006/customXml" ds:itemID="{550FA598-6F66-4AA1-B2BD-180E1B3BF00B}">
  <ds:schemaRefs>
    <ds:schemaRef ds:uri="http://schemas.microsoft.com/sharepoint/v3/contenttype/forms"/>
  </ds:schemaRefs>
</ds:datastoreItem>
</file>

<file path=customXml/itemProps2.xml><?xml version="1.0" encoding="utf-8"?>
<ds:datastoreItem xmlns:ds="http://schemas.openxmlformats.org/officeDocument/2006/customXml" ds:itemID="{20FA1EDA-BC57-4B9D-9A17-BB31C13A11A5}">
  <ds:schemaRefs>
    <ds:schemaRef ds:uri="http://schemas.microsoft.com/sharepoint/events"/>
  </ds:schemaRefs>
</ds:datastoreItem>
</file>

<file path=customXml/itemProps3.xml><?xml version="1.0" encoding="utf-8"?>
<ds:datastoreItem xmlns:ds="http://schemas.openxmlformats.org/officeDocument/2006/customXml" ds:itemID="{C6DB9C77-05FE-4AA3-A76D-064F7C6D2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3dd48-6c4b-47a9-99c6-d8657290ba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33314D0-824E-4ED9-86DC-B2AE60A58643}">
  <ds:schemaRefs>
    <ds:schemaRef ds:uri="http://purl.org/dc/elements/1.1/"/>
    <ds:schemaRef ds:uri="de03dd48-6c4b-47a9-99c6-d8657290bad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AHCA Powerpoint Template 2022</Template>
  <TotalTime>134</TotalTime>
  <Words>386</Words>
  <Application>Microsoft Office PowerPoint</Application>
  <PresentationFormat>Widescreen</PresentationFormat>
  <Paragraphs>25</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Montserrat</vt:lpstr>
      <vt:lpstr>Oswald Medium</vt:lpstr>
      <vt:lpstr>Office Theme</vt:lpstr>
      <vt:lpstr>The Regulators Roundtable March 24, 2023</vt:lpstr>
      <vt:lpstr>PowerPoint Presentation</vt:lpstr>
      <vt:lpstr>Florida Hospital Rule Waiver </vt:lpstr>
      <vt:lpstr>2022 Florida Legislation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Regulators Roundtable March 24, 2023</dc:title>
  <dc:creator>Smoak, Kimberly</dc:creator>
  <cp:lastModifiedBy>Smoak, Kimberly</cp:lastModifiedBy>
  <cp:revision>4</cp:revision>
  <dcterms:created xsi:type="dcterms:W3CDTF">2023-03-12T22:14:11Z</dcterms:created>
  <dcterms:modified xsi:type="dcterms:W3CDTF">2023-03-19T20:29:22Z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0x0101004A07FC50278E654787415EF7B04B8638</vt:lpwstr>
  </property>
  <property fmtid="{D5CDD505-2E9C-101B-9397-08002B2CF9AE}" pid="3" name="_dlc_DocIdItemGuid">
    <vt:lpwstr>dd2cf53c-284d-4b72-8cdd-84e9be4b45fe</vt:lpwstr>
  </property>
</Properties>
</file>