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AC200A-0098-49EB-9388-1C12E6165E01}" type="doc">
      <dgm:prSet loTypeId="urn:microsoft.com/office/officeart/2005/8/layout/hProcess11" loCatId="process" qsTypeId="urn:microsoft.com/office/officeart/2005/8/quickstyle/3d1" qsCatId="3D" csTypeId="urn:microsoft.com/office/officeart/2005/8/colors/accent1_2" csCatId="accent1" phldr="1"/>
      <dgm:spPr/>
      <dgm:t>
        <a:bodyPr/>
        <a:lstStyle/>
        <a:p>
          <a:endParaRPr lang="en-US"/>
        </a:p>
      </dgm:t>
    </dgm:pt>
    <dgm:pt modelId="{AD21D4AC-4167-4EFA-A01D-BE85851103B5}">
      <dgm:prSet phldrT="[Text]" custT="1"/>
      <dgm:spPr/>
      <dgm:t>
        <a:bodyPr/>
        <a:lstStyle/>
        <a:p>
          <a:pPr algn="l"/>
          <a:r>
            <a:rPr lang="en-US"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12/17/2020</a:t>
          </a:r>
        </a:p>
        <a:p>
          <a:pPr algn="l"/>
          <a:r>
            <a:rPr lang="en-US" sz="1400" dirty="0">
              <a:latin typeface="Times New Roman" panose="02020603050405020304" pitchFamily="18" charset="0"/>
              <a:cs typeface="Times New Roman" panose="02020603050405020304" pitchFamily="18" charset="0"/>
            </a:rPr>
            <a:t>11/25/2020 CMS approves Acute Hospital at Home (</a:t>
          </a:r>
          <a:r>
            <a:rPr lang="en-US" sz="1400" dirty="0" err="1">
              <a:latin typeface="Times New Roman" panose="02020603050405020304" pitchFamily="18" charset="0"/>
              <a:cs typeface="Times New Roman" panose="02020603050405020304" pitchFamily="18" charset="0"/>
            </a:rPr>
            <a:t>HaH</a:t>
          </a:r>
          <a:r>
            <a:rPr lang="en-US" sz="1400" dirty="0">
              <a:latin typeface="Times New Roman" panose="02020603050405020304" pitchFamily="18" charset="0"/>
              <a:cs typeface="Times New Roman" panose="02020603050405020304" pitchFamily="18" charset="0"/>
            </a:rPr>
            <a:t>) Waivers. Our Board develops Policy #85 which waives ten (10) state regulations to allow hospital care at home.</a:t>
          </a:r>
        </a:p>
      </dgm:t>
    </dgm:pt>
    <dgm:pt modelId="{F22424F7-CB54-41B2-A96F-B0D80A1EF83E}" type="parTrans" cxnId="{36DDD724-2303-4342-A808-70F8D30F1000}">
      <dgm:prSet/>
      <dgm:spPr/>
      <dgm:t>
        <a:bodyPr/>
        <a:lstStyle/>
        <a:p>
          <a:endParaRPr lang="en-US"/>
        </a:p>
      </dgm:t>
    </dgm:pt>
    <dgm:pt modelId="{C050DCA5-DDA7-45BA-B884-52ECB2B70F92}" type="sibTrans" cxnId="{36DDD724-2303-4342-A808-70F8D30F1000}">
      <dgm:prSet/>
      <dgm:spPr/>
      <dgm:t>
        <a:bodyPr/>
        <a:lstStyle/>
        <a:p>
          <a:endParaRPr lang="en-US"/>
        </a:p>
      </dgm:t>
    </dgm:pt>
    <dgm:pt modelId="{67363DF1-705D-4476-9B14-BA5EF3F0CDC3}">
      <dgm:prSet phldrT="[Text]" custT="1"/>
      <dgm:spPr/>
      <dgm:t>
        <a:bodyPr/>
        <a:lstStyle/>
        <a:p>
          <a:pPr algn="l"/>
          <a:r>
            <a:rPr lang="en-US" sz="11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2/3/2021</a:t>
          </a:r>
        </a:p>
        <a:p>
          <a:pPr algn="l"/>
          <a:r>
            <a:rPr lang="en-US" sz="1100" dirty="0">
              <a:latin typeface="Times New Roman" panose="02020603050405020304" pitchFamily="18" charset="0"/>
              <a:cs typeface="Times New Roman" panose="02020603050405020304" pitchFamily="18" charset="0"/>
            </a:rPr>
            <a:t>At request of Vanderbilt and after discussion with Board legal counsel, Board suspends any hospital licensing rules that prohibits or impedes a hospital from implementing an Acute Hospital Care at Home (HHC) program approved by the Centers of Medicare &amp; Medicare Services (CMS) under its waiver process. Board approves this waiver for 12 months, but requires quarterly reporting on mortality, hospital readmissions, and patient satisfaction.</a:t>
          </a:r>
        </a:p>
        <a:p>
          <a:pPr algn="l"/>
          <a:endParaRPr lang="en-US" sz="700" dirty="0"/>
        </a:p>
      </dgm:t>
    </dgm:pt>
    <dgm:pt modelId="{8D348382-85D6-4C5A-926C-B23E515CBF52}" type="parTrans" cxnId="{053617F5-5B51-40DB-A896-1D2ABC89EBCE}">
      <dgm:prSet/>
      <dgm:spPr/>
      <dgm:t>
        <a:bodyPr/>
        <a:lstStyle/>
        <a:p>
          <a:endParaRPr lang="en-US"/>
        </a:p>
      </dgm:t>
    </dgm:pt>
    <dgm:pt modelId="{2FFD7A43-662D-48B0-AAF3-F1AF56264A5E}" type="sibTrans" cxnId="{053617F5-5B51-40DB-A896-1D2ABC89EBCE}">
      <dgm:prSet/>
      <dgm:spPr/>
      <dgm:t>
        <a:bodyPr/>
        <a:lstStyle/>
        <a:p>
          <a:endParaRPr lang="en-US"/>
        </a:p>
      </dgm:t>
    </dgm:pt>
    <dgm:pt modelId="{20A64D3F-C80F-4DFA-BBD9-1578E3CEE169}">
      <dgm:prSet phldrT="[Text]" custT="1"/>
      <dgm:spPr/>
      <dgm:t>
        <a:bodyPr/>
        <a:lstStyle/>
        <a:p>
          <a:pPr algn="l"/>
          <a:r>
            <a:rPr lang="en-US" sz="11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3/9/2021</a:t>
          </a:r>
        </a:p>
        <a:p>
          <a:pPr algn="l"/>
          <a:r>
            <a:rPr lang="en-US" sz="1100" dirty="0">
              <a:latin typeface="Times New Roman" panose="02020603050405020304" pitchFamily="18" charset="0"/>
              <a:cs typeface="Times New Roman" panose="02020603050405020304" pitchFamily="18" charset="0"/>
            </a:rPr>
            <a:t>Board Performance Improvement Subcommittee implements quality metric reporting requirements for </a:t>
          </a:r>
          <a:r>
            <a:rPr lang="en-US" sz="1100" dirty="0" err="1">
              <a:latin typeface="Times New Roman" panose="02020603050405020304" pitchFamily="18" charset="0"/>
              <a:cs typeface="Times New Roman" panose="02020603050405020304" pitchFamily="18" charset="0"/>
            </a:rPr>
            <a:t>HaH</a:t>
          </a:r>
          <a:r>
            <a:rPr lang="en-US" sz="1100" dirty="0">
              <a:latin typeface="Times New Roman" panose="02020603050405020304" pitchFamily="18" charset="0"/>
              <a:cs typeface="Times New Roman" panose="02020603050405020304" pitchFamily="18" charset="0"/>
            </a:rPr>
            <a:t> programs including:  census, escalation of care to brick and mortar, mortality rate, during </a:t>
          </a:r>
          <a:r>
            <a:rPr lang="en-US" sz="1100" dirty="0" err="1">
              <a:latin typeface="Times New Roman" panose="02020603050405020304" pitchFamily="18" charset="0"/>
              <a:cs typeface="Times New Roman" panose="02020603050405020304" pitchFamily="18" charset="0"/>
            </a:rPr>
            <a:t>HaH</a:t>
          </a:r>
          <a:r>
            <a:rPr lang="en-US" sz="1100" dirty="0">
              <a:latin typeface="Times New Roman" panose="02020603050405020304" pitchFamily="18" charset="0"/>
              <a:cs typeface="Times New Roman" panose="02020603050405020304" pitchFamily="18" charset="0"/>
            </a:rPr>
            <a:t> stay, readmits in 30 days, infections (CAUTI, Surgical Site Infections, MRSA, C-DIFF, Central line site infection, pneumonia), patient experience evaluation, falls with serious harm, and a requirement of treating diagnosis.</a:t>
          </a:r>
        </a:p>
      </dgm:t>
    </dgm:pt>
    <dgm:pt modelId="{FFC7A64A-1D72-451E-A55A-7B13E866BF8F}" type="parTrans" cxnId="{55F74B30-DFDB-4733-B064-240211916A54}">
      <dgm:prSet/>
      <dgm:spPr/>
      <dgm:t>
        <a:bodyPr/>
        <a:lstStyle/>
        <a:p>
          <a:endParaRPr lang="en-US"/>
        </a:p>
      </dgm:t>
    </dgm:pt>
    <dgm:pt modelId="{6FEAD6E3-371F-4D92-A631-F085080272AA}" type="sibTrans" cxnId="{55F74B30-DFDB-4733-B064-240211916A54}">
      <dgm:prSet/>
      <dgm:spPr/>
      <dgm:t>
        <a:bodyPr/>
        <a:lstStyle/>
        <a:p>
          <a:endParaRPr lang="en-US"/>
        </a:p>
      </dgm:t>
    </dgm:pt>
    <dgm:pt modelId="{75741B88-48BF-4B21-BD1A-7FAC194EFD65}">
      <dgm:prSet custT="1"/>
      <dgm:spPr/>
      <dgm:t>
        <a:bodyPr/>
        <a:lstStyle/>
        <a:p>
          <a:pPr algn="l"/>
          <a:r>
            <a:rPr lang="en-US" sz="1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2/1/2022</a:t>
          </a:r>
        </a:p>
        <a:p>
          <a:pPr algn="l"/>
          <a:r>
            <a:rPr lang="en-US" sz="1400" dirty="0">
              <a:latin typeface="Times New Roman" panose="02020603050405020304" pitchFamily="18" charset="0"/>
              <a:cs typeface="Times New Roman" panose="02020603050405020304" pitchFamily="18" charset="0"/>
            </a:rPr>
            <a:t>St. Thomas and Ballad Health Systems comes before the Board and requests additional waivers to implement hospital at home waivers at multiple hospitals in light of prior Board waivers.</a:t>
          </a:r>
        </a:p>
        <a:p>
          <a:pPr algn="ctr"/>
          <a:endParaRPr lang="en-US" sz="700" dirty="0"/>
        </a:p>
      </dgm:t>
    </dgm:pt>
    <dgm:pt modelId="{F3AF628B-843A-442D-B26C-F3FB05B51722}" type="parTrans" cxnId="{5E684BDC-76AE-41B9-8FBB-25C6986AE48F}">
      <dgm:prSet/>
      <dgm:spPr/>
      <dgm:t>
        <a:bodyPr/>
        <a:lstStyle/>
        <a:p>
          <a:endParaRPr lang="en-US"/>
        </a:p>
      </dgm:t>
    </dgm:pt>
    <dgm:pt modelId="{5BD5C1D8-597D-4858-9D8F-EE02B4B8651A}" type="sibTrans" cxnId="{5E684BDC-76AE-41B9-8FBB-25C6986AE48F}">
      <dgm:prSet/>
      <dgm:spPr/>
      <dgm:t>
        <a:bodyPr/>
        <a:lstStyle/>
        <a:p>
          <a:endParaRPr lang="en-US"/>
        </a:p>
      </dgm:t>
    </dgm:pt>
    <dgm:pt modelId="{C3C561EE-3743-4C61-BD87-EC7CA6F111C8}">
      <dgm:prSet custT="1"/>
      <dgm:spPr/>
      <dgm:t>
        <a:bodyPr/>
        <a:lstStyle/>
        <a:p>
          <a:pPr algn="just"/>
          <a:r>
            <a:rPr lang="en-US" sz="1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2/1/2023</a:t>
          </a:r>
          <a:r>
            <a:rPr lang="en-US" sz="1000" dirty="0">
              <a:latin typeface="Times New Roman" panose="02020603050405020304" pitchFamily="18" charset="0"/>
              <a:cs typeface="Times New Roman" panose="02020603050405020304" pitchFamily="18" charset="0"/>
            </a:rPr>
            <a:t> </a:t>
          </a:r>
        </a:p>
        <a:p>
          <a:pPr algn="just"/>
          <a:r>
            <a:rPr lang="en-US" sz="1000" dirty="0">
              <a:latin typeface="Times New Roman" panose="02020603050405020304" pitchFamily="18" charset="0"/>
              <a:cs typeface="Times New Roman" panose="02020603050405020304" pitchFamily="18" charset="0"/>
            </a:rPr>
            <a:t>Rules are waived by the Board for </a:t>
          </a:r>
          <a:r>
            <a:rPr lang="en-US" sz="1000" dirty="0" err="1">
              <a:latin typeface="Times New Roman" panose="02020603050405020304" pitchFamily="18" charset="0"/>
              <a:cs typeface="Times New Roman" panose="02020603050405020304" pitchFamily="18" charset="0"/>
            </a:rPr>
            <a:t>HaH</a:t>
          </a:r>
          <a:r>
            <a:rPr lang="en-US" sz="1000" dirty="0">
              <a:latin typeface="Times New Roman" panose="02020603050405020304" pitchFamily="18" charset="0"/>
              <a:cs typeface="Times New Roman" panose="02020603050405020304" pitchFamily="18" charset="0"/>
            </a:rPr>
            <a:t>, pursuant to the Acute Hospital Care at Home Initiative. Board does not consider a patient’s bed at home a licensed hospital bed, allowing hospitals to provide care at home in the patient’s bed.  The Board will no longer need to approve waiver requests, provided that the Secretary of Health and Human Services has granted a waiver to individual hospitals that are approved to participate in the Acute Hospital Care at Home Initiative. This policy is a result of the federal extension of the Acute Hospital Care at Home Initiative through December 31, 2024.</a:t>
          </a:r>
        </a:p>
      </dgm:t>
    </dgm:pt>
    <dgm:pt modelId="{CB240AC9-2B32-4880-B3DB-3E495DCB0899}" type="parTrans" cxnId="{E76DDD2F-B9FB-44FA-A2D3-67C23D9A0B2A}">
      <dgm:prSet/>
      <dgm:spPr/>
      <dgm:t>
        <a:bodyPr/>
        <a:lstStyle/>
        <a:p>
          <a:endParaRPr lang="en-US"/>
        </a:p>
      </dgm:t>
    </dgm:pt>
    <dgm:pt modelId="{A261E49B-CC08-4BB9-B18B-E8CCCD4A0FB1}" type="sibTrans" cxnId="{E76DDD2F-B9FB-44FA-A2D3-67C23D9A0B2A}">
      <dgm:prSet/>
      <dgm:spPr/>
      <dgm:t>
        <a:bodyPr/>
        <a:lstStyle/>
        <a:p>
          <a:endParaRPr lang="en-US"/>
        </a:p>
      </dgm:t>
    </dgm:pt>
    <dgm:pt modelId="{B32771D0-A8C7-4BF3-A80E-09B35C903345}" type="pres">
      <dgm:prSet presAssocID="{DCAC200A-0098-49EB-9388-1C12E6165E01}" presName="Name0" presStyleCnt="0">
        <dgm:presLayoutVars>
          <dgm:dir/>
          <dgm:resizeHandles val="exact"/>
        </dgm:presLayoutVars>
      </dgm:prSet>
      <dgm:spPr/>
    </dgm:pt>
    <dgm:pt modelId="{59613509-7825-4AA1-964C-218E9CE7CB49}" type="pres">
      <dgm:prSet presAssocID="{DCAC200A-0098-49EB-9388-1C12E6165E01}" presName="arrow" presStyleLbl="bgShp" presStyleIdx="0" presStyleCnt="1"/>
      <dgm:spPr/>
    </dgm:pt>
    <dgm:pt modelId="{93F8EA8D-81E7-452A-804B-33C0BF43DF43}" type="pres">
      <dgm:prSet presAssocID="{DCAC200A-0098-49EB-9388-1C12E6165E01}" presName="points" presStyleCnt="0"/>
      <dgm:spPr/>
    </dgm:pt>
    <dgm:pt modelId="{807DF9FF-31E2-4B83-8EB2-74432FB36C1B}" type="pres">
      <dgm:prSet presAssocID="{AD21D4AC-4167-4EFA-A01D-BE85851103B5}" presName="compositeA" presStyleCnt="0"/>
      <dgm:spPr/>
    </dgm:pt>
    <dgm:pt modelId="{CB742334-A194-45E1-99C5-3553B268A8DB}" type="pres">
      <dgm:prSet presAssocID="{AD21D4AC-4167-4EFA-A01D-BE85851103B5}" presName="textA" presStyleLbl="revTx" presStyleIdx="0" presStyleCnt="5">
        <dgm:presLayoutVars>
          <dgm:bulletEnabled val="1"/>
        </dgm:presLayoutVars>
      </dgm:prSet>
      <dgm:spPr/>
    </dgm:pt>
    <dgm:pt modelId="{2A78481D-07A2-4731-B15F-71BE2F405AE9}" type="pres">
      <dgm:prSet presAssocID="{AD21D4AC-4167-4EFA-A01D-BE85851103B5}" presName="circleA" presStyleLbl="node1" presStyleIdx="0" presStyleCnt="5"/>
      <dgm:spPr/>
    </dgm:pt>
    <dgm:pt modelId="{ED1FA055-9BE8-48D3-AA5F-4B018634AC6B}" type="pres">
      <dgm:prSet presAssocID="{AD21D4AC-4167-4EFA-A01D-BE85851103B5}" presName="spaceA" presStyleCnt="0"/>
      <dgm:spPr/>
    </dgm:pt>
    <dgm:pt modelId="{A20F610A-063D-4F0C-B412-E275A433F831}" type="pres">
      <dgm:prSet presAssocID="{C050DCA5-DDA7-45BA-B884-52ECB2B70F92}" presName="space" presStyleCnt="0"/>
      <dgm:spPr/>
    </dgm:pt>
    <dgm:pt modelId="{5DA98C91-2246-41E4-8FD3-E68CFB6D9CCC}" type="pres">
      <dgm:prSet presAssocID="{67363DF1-705D-4476-9B14-BA5EF3F0CDC3}" presName="compositeB" presStyleCnt="0"/>
      <dgm:spPr/>
    </dgm:pt>
    <dgm:pt modelId="{28CCA34E-6618-4D10-8143-707D3AAF1E58}" type="pres">
      <dgm:prSet presAssocID="{67363DF1-705D-4476-9B14-BA5EF3F0CDC3}" presName="textB" presStyleLbl="revTx" presStyleIdx="1" presStyleCnt="5">
        <dgm:presLayoutVars>
          <dgm:bulletEnabled val="1"/>
        </dgm:presLayoutVars>
      </dgm:prSet>
      <dgm:spPr/>
    </dgm:pt>
    <dgm:pt modelId="{49A60803-09E4-4CE5-AD02-4ED5D9055E5A}" type="pres">
      <dgm:prSet presAssocID="{67363DF1-705D-4476-9B14-BA5EF3F0CDC3}" presName="circleB" presStyleLbl="node1" presStyleIdx="1" presStyleCnt="5"/>
      <dgm:spPr/>
    </dgm:pt>
    <dgm:pt modelId="{7CCE4AB1-7E37-4971-8DA3-C5B0EF8C6011}" type="pres">
      <dgm:prSet presAssocID="{67363DF1-705D-4476-9B14-BA5EF3F0CDC3}" presName="spaceB" presStyleCnt="0"/>
      <dgm:spPr/>
    </dgm:pt>
    <dgm:pt modelId="{8698F405-C732-43AB-BBE6-FA032FB61922}" type="pres">
      <dgm:prSet presAssocID="{2FFD7A43-662D-48B0-AAF3-F1AF56264A5E}" presName="space" presStyleCnt="0"/>
      <dgm:spPr/>
    </dgm:pt>
    <dgm:pt modelId="{2A240868-F9B0-4AD9-A68E-243F98517D18}" type="pres">
      <dgm:prSet presAssocID="{20A64D3F-C80F-4DFA-BBD9-1578E3CEE169}" presName="compositeA" presStyleCnt="0"/>
      <dgm:spPr/>
    </dgm:pt>
    <dgm:pt modelId="{28C8D5DC-9C4C-44E8-B5B6-B861963670DE}" type="pres">
      <dgm:prSet presAssocID="{20A64D3F-C80F-4DFA-BBD9-1578E3CEE169}" presName="textA" presStyleLbl="revTx" presStyleIdx="2" presStyleCnt="5">
        <dgm:presLayoutVars>
          <dgm:bulletEnabled val="1"/>
        </dgm:presLayoutVars>
      </dgm:prSet>
      <dgm:spPr/>
    </dgm:pt>
    <dgm:pt modelId="{7737DD59-0E3A-4344-B220-298A2FB4DA85}" type="pres">
      <dgm:prSet presAssocID="{20A64D3F-C80F-4DFA-BBD9-1578E3CEE169}" presName="circleA" presStyleLbl="node1" presStyleIdx="2" presStyleCnt="5"/>
      <dgm:spPr/>
    </dgm:pt>
    <dgm:pt modelId="{9956D860-E526-4414-BD35-CC1A1AEB591E}" type="pres">
      <dgm:prSet presAssocID="{20A64D3F-C80F-4DFA-BBD9-1578E3CEE169}" presName="spaceA" presStyleCnt="0"/>
      <dgm:spPr/>
    </dgm:pt>
    <dgm:pt modelId="{DBF504F0-411D-4B04-B68C-AB996EE928C3}" type="pres">
      <dgm:prSet presAssocID="{6FEAD6E3-371F-4D92-A631-F085080272AA}" presName="space" presStyleCnt="0"/>
      <dgm:spPr/>
    </dgm:pt>
    <dgm:pt modelId="{0F6DC2FB-6EA3-4593-9F9E-8015C8006409}" type="pres">
      <dgm:prSet presAssocID="{75741B88-48BF-4B21-BD1A-7FAC194EFD65}" presName="compositeB" presStyleCnt="0"/>
      <dgm:spPr/>
    </dgm:pt>
    <dgm:pt modelId="{AD259918-CED8-4D1F-BBDA-EC57C5D61D1E}" type="pres">
      <dgm:prSet presAssocID="{75741B88-48BF-4B21-BD1A-7FAC194EFD65}" presName="textB" presStyleLbl="revTx" presStyleIdx="3" presStyleCnt="5">
        <dgm:presLayoutVars>
          <dgm:bulletEnabled val="1"/>
        </dgm:presLayoutVars>
      </dgm:prSet>
      <dgm:spPr/>
    </dgm:pt>
    <dgm:pt modelId="{CFA3CE81-FF89-4AE3-8F6F-E14F5B713150}" type="pres">
      <dgm:prSet presAssocID="{75741B88-48BF-4B21-BD1A-7FAC194EFD65}" presName="circleB" presStyleLbl="node1" presStyleIdx="3" presStyleCnt="5"/>
      <dgm:spPr/>
    </dgm:pt>
    <dgm:pt modelId="{AE6C00C2-2090-4171-A3FE-5E238D3D187C}" type="pres">
      <dgm:prSet presAssocID="{75741B88-48BF-4B21-BD1A-7FAC194EFD65}" presName="spaceB" presStyleCnt="0"/>
      <dgm:spPr/>
    </dgm:pt>
    <dgm:pt modelId="{3F1E7A4E-637C-4D88-BED9-766BE94659C1}" type="pres">
      <dgm:prSet presAssocID="{5BD5C1D8-597D-4858-9D8F-EE02B4B8651A}" presName="space" presStyleCnt="0"/>
      <dgm:spPr/>
    </dgm:pt>
    <dgm:pt modelId="{AA576BFD-02F0-47DF-8D83-8C7B372FD1B3}" type="pres">
      <dgm:prSet presAssocID="{C3C561EE-3743-4C61-BD87-EC7CA6F111C8}" presName="compositeA" presStyleCnt="0"/>
      <dgm:spPr/>
    </dgm:pt>
    <dgm:pt modelId="{C9307EB2-6F90-4622-9E4B-803AA3E23DCA}" type="pres">
      <dgm:prSet presAssocID="{C3C561EE-3743-4C61-BD87-EC7CA6F111C8}" presName="textA" presStyleLbl="revTx" presStyleIdx="4" presStyleCnt="5">
        <dgm:presLayoutVars>
          <dgm:bulletEnabled val="1"/>
        </dgm:presLayoutVars>
      </dgm:prSet>
      <dgm:spPr/>
    </dgm:pt>
    <dgm:pt modelId="{79A4CE0B-70E3-48E8-9256-5F764466E273}" type="pres">
      <dgm:prSet presAssocID="{C3C561EE-3743-4C61-BD87-EC7CA6F111C8}" presName="circleA" presStyleLbl="node1" presStyleIdx="4" presStyleCnt="5"/>
      <dgm:spPr/>
    </dgm:pt>
    <dgm:pt modelId="{6D899371-A627-44B8-BE62-CE56C0C7CC70}" type="pres">
      <dgm:prSet presAssocID="{C3C561EE-3743-4C61-BD87-EC7CA6F111C8}" presName="spaceA" presStyleCnt="0"/>
      <dgm:spPr/>
    </dgm:pt>
  </dgm:ptLst>
  <dgm:cxnLst>
    <dgm:cxn modelId="{36DDD724-2303-4342-A808-70F8D30F1000}" srcId="{DCAC200A-0098-49EB-9388-1C12E6165E01}" destId="{AD21D4AC-4167-4EFA-A01D-BE85851103B5}" srcOrd="0" destOrd="0" parTransId="{F22424F7-CB54-41B2-A96F-B0D80A1EF83E}" sibTransId="{C050DCA5-DDA7-45BA-B884-52ECB2B70F92}"/>
    <dgm:cxn modelId="{B59BEB25-A146-422B-9472-6C38D47507F4}" type="presOf" srcId="{20A64D3F-C80F-4DFA-BBD9-1578E3CEE169}" destId="{28C8D5DC-9C4C-44E8-B5B6-B861963670DE}" srcOrd="0" destOrd="0" presId="urn:microsoft.com/office/officeart/2005/8/layout/hProcess11"/>
    <dgm:cxn modelId="{0A10032B-D81B-44D7-ABC5-4A793669521C}" type="presOf" srcId="{75741B88-48BF-4B21-BD1A-7FAC194EFD65}" destId="{AD259918-CED8-4D1F-BBDA-EC57C5D61D1E}" srcOrd="0" destOrd="0" presId="urn:microsoft.com/office/officeart/2005/8/layout/hProcess11"/>
    <dgm:cxn modelId="{0788232B-584A-4553-B8D8-A85A1EC7E30F}" type="presOf" srcId="{DCAC200A-0098-49EB-9388-1C12E6165E01}" destId="{B32771D0-A8C7-4BF3-A80E-09B35C903345}" srcOrd="0" destOrd="0" presId="urn:microsoft.com/office/officeart/2005/8/layout/hProcess11"/>
    <dgm:cxn modelId="{E76DDD2F-B9FB-44FA-A2D3-67C23D9A0B2A}" srcId="{DCAC200A-0098-49EB-9388-1C12E6165E01}" destId="{C3C561EE-3743-4C61-BD87-EC7CA6F111C8}" srcOrd="4" destOrd="0" parTransId="{CB240AC9-2B32-4880-B3DB-3E495DCB0899}" sibTransId="{A261E49B-CC08-4BB9-B18B-E8CCCD4A0FB1}"/>
    <dgm:cxn modelId="{55F74B30-DFDB-4733-B064-240211916A54}" srcId="{DCAC200A-0098-49EB-9388-1C12E6165E01}" destId="{20A64D3F-C80F-4DFA-BBD9-1578E3CEE169}" srcOrd="2" destOrd="0" parTransId="{FFC7A64A-1D72-451E-A55A-7B13E866BF8F}" sibTransId="{6FEAD6E3-371F-4D92-A631-F085080272AA}"/>
    <dgm:cxn modelId="{56F3F148-392A-4769-B423-ED5C6DDB03EF}" type="presOf" srcId="{C3C561EE-3743-4C61-BD87-EC7CA6F111C8}" destId="{C9307EB2-6F90-4622-9E4B-803AA3E23DCA}" srcOrd="0" destOrd="0" presId="urn:microsoft.com/office/officeart/2005/8/layout/hProcess11"/>
    <dgm:cxn modelId="{552BCAD5-5DE0-4C34-9A2B-964FE3B3E5AB}" type="presOf" srcId="{AD21D4AC-4167-4EFA-A01D-BE85851103B5}" destId="{CB742334-A194-45E1-99C5-3553B268A8DB}" srcOrd="0" destOrd="0" presId="urn:microsoft.com/office/officeart/2005/8/layout/hProcess11"/>
    <dgm:cxn modelId="{5E684BDC-76AE-41B9-8FBB-25C6986AE48F}" srcId="{DCAC200A-0098-49EB-9388-1C12E6165E01}" destId="{75741B88-48BF-4B21-BD1A-7FAC194EFD65}" srcOrd="3" destOrd="0" parTransId="{F3AF628B-843A-442D-B26C-F3FB05B51722}" sibTransId="{5BD5C1D8-597D-4858-9D8F-EE02B4B8651A}"/>
    <dgm:cxn modelId="{1EA89AEF-2BDC-48C0-AE0C-3B87ACA72A1D}" type="presOf" srcId="{67363DF1-705D-4476-9B14-BA5EF3F0CDC3}" destId="{28CCA34E-6618-4D10-8143-707D3AAF1E58}" srcOrd="0" destOrd="0" presId="urn:microsoft.com/office/officeart/2005/8/layout/hProcess11"/>
    <dgm:cxn modelId="{053617F5-5B51-40DB-A896-1D2ABC89EBCE}" srcId="{DCAC200A-0098-49EB-9388-1C12E6165E01}" destId="{67363DF1-705D-4476-9B14-BA5EF3F0CDC3}" srcOrd="1" destOrd="0" parTransId="{8D348382-85D6-4C5A-926C-B23E515CBF52}" sibTransId="{2FFD7A43-662D-48B0-AAF3-F1AF56264A5E}"/>
    <dgm:cxn modelId="{F700BA80-AECC-4970-9D4D-0D730941F062}" type="presParOf" srcId="{B32771D0-A8C7-4BF3-A80E-09B35C903345}" destId="{59613509-7825-4AA1-964C-218E9CE7CB49}" srcOrd="0" destOrd="0" presId="urn:microsoft.com/office/officeart/2005/8/layout/hProcess11"/>
    <dgm:cxn modelId="{C14B58C6-C922-42CC-B3E1-D4084E0C1D77}" type="presParOf" srcId="{B32771D0-A8C7-4BF3-A80E-09B35C903345}" destId="{93F8EA8D-81E7-452A-804B-33C0BF43DF43}" srcOrd="1" destOrd="0" presId="urn:microsoft.com/office/officeart/2005/8/layout/hProcess11"/>
    <dgm:cxn modelId="{AC6FA367-9F32-4D83-8E3E-479942084C44}" type="presParOf" srcId="{93F8EA8D-81E7-452A-804B-33C0BF43DF43}" destId="{807DF9FF-31E2-4B83-8EB2-74432FB36C1B}" srcOrd="0" destOrd="0" presId="urn:microsoft.com/office/officeart/2005/8/layout/hProcess11"/>
    <dgm:cxn modelId="{0C732EE1-C57A-4191-B9B3-6536C4E4834D}" type="presParOf" srcId="{807DF9FF-31E2-4B83-8EB2-74432FB36C1B}" destId="{CB742334-A194-45E1-99C5-3553B268A8DB}" srcOrd="0" destOrd="0" presId="urn:microsoft.com/office/officeart/2005/8/layout/hProcess11"/>
    <dgm:cxn modelId="{1038F40C-1E71-4B3B-8930-2A319C7E8CA4}" type="presParOf" srcId="{807DF9FF-31E2-4B83-8EB2-74432FB36C1B}" destId="{2A78481D-07A2-4731-B15F-71BE2F405AE9}" srcOrd="1" destOrd="0" presId="urn:microsoft.com/office/officeart/2005/8/layout/hProcess11"/>
    <dgm:cxn modelId="{872A9A68-9A54-4636-8CE0-D5D1404B6A3F}" type="presParOf" srcId="{807DF9FF-31E2-4B83-8EB2-74432FB36C1B}" destId="{ED1FA055-9BE8-48D3-AA5F-4B018634AC6B}" srcOrd="2" destOrd="0" presId="urn:microsoft.com/office/officeart/2005/8/layout/hProcess11"/>
    <dgm:cxn modelId="{05E3249E-83A8-4457-B997-7B1D5AE29F9E}" type="presParOf" srcId="{93F8EA8D-81E7-452A-804B-33C0BF43DF43}" destId="{A20F610A-063D-4F0C-B412-E275A433F831}" srcOrd="1" destOrd="0" presId="urn:microsoft.com/office/officeart/2005/8/layout/hProcess11"/>
    <dgm:cxn modelId="{A6BCF00C-3594-430C-B593-2EE6EF3348B0}" type="presParOf" srcId="{93F8EA8D-81E7-452A-804B-33C0BF43DF43}" destId="{5DA98C91-2246-41E4-8FD3-E68CFB6D9CCC}" srcOrd="2" destOrd="0" presId="urn:microsoft.com/office/officeart/2005/8/layout/hProcess11"/>
    <dgm:cxn modelId="{217DE3E8-E260-4FB8-93C1-6719ADAA6A25}" type="presParOf" srcId="{5DA98C91-2246-41E4-8FD3-E68CFB6D9CCC}" destId="{28CCA34E-6618-4D10-8143-707D3AAF1E58}" srcOrd="0" destOrd="0" presId="urn:microsoft.com/office/officeart/2005/8/layout/hProcess11"/>
    <dgm:cxn modelId="{172C2B51-19CD-4502-ADD6-3613C028EECA}" type="presParOf" srcId="{5DA98C91-2246-41E4-8FD3-E68CFB6D9CCC}" destId="{49A60803-09E4-4CE5-AD02-4ED5D9055E5A}" srcOrd="1" destOrd="0" presId="urn:microsoft.com/office/officeart/2005/8/layout/hProcess11"/>
    <dgm:cxn modelId="{CC251617-9B9E-4895-8892-A97482EFB6F9}" type="presParOf" srcId="{5DA98C91-2246-41E4-8FD3-E68CFB6D9CCC}" destId="{7CCE4AB1-7E37-4971-8DA3-C5B0EF8C6011}" srcOrd="2" destOrd="0" presId="urn:microsoft.com/office/officeart/2005/8/layout/hProcess11"/>
    <dgm:cxn modelId="{AB7D1ED3-9D9B-46D6-8A62-BD357029F7D6}" type="presParOf" srcId="{93F8EA8D-81E7-452A-804B-33C0BF43DF43}" destId="{8698F405-C732-43AB-BBE6-FA032FB61922}" srcOrd="3" destOrd="0" presId="urn:microsoft.com/office/officeart/2005/8/layout/hProcess11"/>
    <dgm:cxn modelId="{94D2FFF1-BBE9-4103-9CCA-A7863DAA7EAC}" type="presParOf" srcId="{93F8EA8D-81E7-452A-804B-33C0BF43DF43}" destId="{2A240868-F9B0-4AD9-A68E-243F98517D18}" srcOrd="4" destOrd="0" presId="urn:microsoft.com/office/officeart/2005/8/layout/hProcess11"/>
    <dgm:cxn modelId="{DFF2471A-488F-44F1-92CC-56A554D9A1C4}" type="presParOf" srcId="{2A240868-F9B0-4AD9-A68E-243F98517D18}" destId="{28C8D5DC-9C4C-44E8-B5B6-B861963670DE}" srcOrd="0" destOrd="0" presId="urn:microsoft.com/office/officeart/2005/8/layout/hProcess11"/>
    <dgm:cxn modelId="{7AC605A3-9932-4DCF-A112-A49FD227E31B}" type="presParOf" srcId="{2A240868-F9B0-4AD9-A68E-243F98517D18}" destId="{7737DD59-0E3A-4344-B220-298A2FB4DA85}" srcOrd="1" destOrd="0" presId="urn:microsoft.com/office/officeart/2005/8/layout/hProcess11"/>
    <dgm:cxn modelId="{ABBE4713-20B2-4DFA-88BF-84A69450FF99}" type="presParOf" srcId="{2A240868-F9B0-4AD9-A68E-243F98517D18}" destId="{9956D860-E526-4414-BD35-CC1A1AEB591E}" srcOrd="2" destOrd="0" presId="urn:microsoft.com/office/officeart/2005/8/layout/hProcess11"/>
    <dgm:cxn modelId="{03E492AB-C084-4492-9D91-96532CBCBFD1}" type="presParOf" srcId="{93F8EA8D-81E7-452A-804B-33C0BF43DF43}" destId="{DBF504F0-411D-4B04-B68C-AB996EE928C3}" srcOrd="5" destOrd="0" presId="urn:microsoft.com/office/officeart/2005/8/layout/hProcess11"/>
    <dgm:cxn modelId="{A4897439-B99B-45B6-B624-176EBF88D7A2}" type="presParOf" srcId="{93F8EA8D-81E7-452A-804B-33C0BF43DF43}" destId="{0F6DC2FB-6EA3-4593-9F9E-8015C8006409}" srcOrd="6" destOrd="0" presId="urn:microsoft.com/office/officeart/2005/8/layout/hProcess11"/>
    <dgm:cxn modelId="{E110E9B4-CA52-4F06-A7DE-EFCC76788327}" type="presParOf" srcId="{0F6DC2FB-6EA3-4593-9F9E-8015C8006409}" destId="{AD259918-CED8-4D1F-BBDA-EC57C5D61D1E}" srcOrd="0" destOrd="0" presId="urn:microsoft.com/office/officeart/2005/8/layout/hProcess11"/>
    <dgm:cxn modelId="{6463F97F-5D75-4DAA-AD5C-D299C8FA0465}" type="presParOf" srcId="{0F6DC2FB-6EA3-4593-9F9E-8015C8006409}" destId="{CFA3CE81-FF89-4AE3-8F6F-E14F5B713150}" srcOrd="1" destOrd="0" presId="urn:microsoft.com/office/officeart/2005/8/layout/hProcess11"/>
    <dgm:cxn modelId="{4FCF3CA9-B68E-49A4-B4F1-30D168B5F0D7}" type="presParOf" srcId="{0F6DC2FB-6EA3-4593-9F9E-8015C8006409}" destId="{AE6C00C2-2090-4171-A3FE-5E238D3D187C}" srcOrd="2" destOrd="0" presId="urn:microsoft.com/office/officeart/2005/8/layout/hProcess11"/>
    <dgm:cxn modelId="{7030F9AF-D777-4916-930C-6AC9FD19F393}" type="presParOf" srcId="{93F8EA8D-81E7-452A-804B-33C0BF43DF43}" destId="{3F1E7A4E-637C-4D88-BED9-766BE94659C1}" srcOrd="7" destOrd="0" presId="urn:microsoft.com/office/officeart/2005/8/layout/hProcess11"/>
    <dgm:cxn modelId="{8C9F3FD9-965D-4B8D-ACD5-6E2BA7B63C8E}" type="presParOf" srcId="{93F8EA8D-81E7-452A-804B-33C0BF43DF43}" destId="{AA576BFD-02F0-47DF-8D83-8C7B372FD1B3}" srcOrd="8" destOrd="0" presId="urn:microsoft.com/office/officeart/2005/8/layout/hProcess11"/>
    <dgm:cxn modelId="{1BAB2EDC-184E-466A-B77D-34DB8777F55D}" type="presParOf" srcId="{AA576BFD-02F0-47DF-8D83-8C7B372FD1B3}" destId="{C9307EB2-6F90-4622-9E4B-803AA3E23DCA}" srcOrd="0" destOrd="0" presId="urn:microsoft.com/office/officeart/2005/8/layout/hProcess11"/>
    <dgm:cxn modelId="{1933B2D8-8E5F-40FE-8AAB-D950F4A5932D}" type="presParOf" srcId="{AA576BFD-02F0-47DF-8D83-8C7B372FD1B3}" destId="{79A4CE0B-70E3-48E8-9256-5F764466E273}" srcOrd="1" destOrd="0" presId="urn:microsoft.com/office/officeart/2005/8/layout/hProcess11"/>
    <dgm:cxn modelId="{96804C73-286E-40AA-9EEE-BD84A3B11E23}" type="presParOf" srcId="{AA576BFD-02F0-47DF-8D83-8C7B372FD1B3}" destId="{6D899371-A627-44B8-BE62-CE56C0C7CC7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13509-7825-4AA1-964C-218E9CE7CB49}">
      <dsp:nvSpPr>
        <dsp:cNvPr id="0" name=""/>
        <dsp:cNvSpPr/>
      </dsp:nvSpPr>
      <dsp:spPr>
        <a:xfrm>
          <a:off x="0" y="1588951"/>
          <a:ext cx="11074400" cy="2118601"/>
        </a:xfrm>
        <a:prstGeom prst="notchedRightArrow">
          <a:avLst/>
        </a:prstGeom>
        <a:gradFill rotWithShape="0">
          <a:gsLst>
            <a:gs pos="0">
              <a:schemeClr val="accent1">
                <a:tint val="40000"/>
                <a:hueOff val="0"/>
                <a:satOff val="0"/>
                <a:lumOff val="0"/>
                <a:alphaOff val="0"/>
                <a:satMod val="103000"/>
                <a:lumMod val="102000"/>
                <a:tint val="94000"/>
              </a:schemeClr>
            </a:gs>
            <a:gs pos="50000">
              <a:schemeClr val="accent1">
                <a:tint val="40000"/>
                <a:hueOff val="0"/>
                <a:satOff val="0"/>
                <a:lumOff val="0"/>
                <a:alphaOff val="0"/>
                <a:satMod val="110000"/>
                <a:lumMod val="100000"/>
                <a:shade val="100000"/>
              </a:schemeClr>
            </a:gs>
            <a:gs pos="100000">
              <a:schemeClr val="accent1">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CB742334-A194-45E1-99C5-3553B268A8DB}">
      <dsp:nvSpPr>
        <dsp:cNvPr id="0" name=""/>
        <dsp:cNvSpPr/>
      </dsp:nvSpPr>
      <dsp:spPr>
        <a:xfrm>
          <a:off x="4380" y="0"/>
          <a:ext cx="1915038" cy="2118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l" defTabSz="622300">
            <a:lnSpc>
              <a:spcPct val="90000"/>
            </a:lnSpc>
            <a:spcBef>
              <a:spcPct val="0"/>
            </a:spcBef>
            <a:spcAft>
              <a:spcPct val="35000"/>
            </a:spcAft>
            <a:buNone/>
          </a:pPr>
          <a:r>
            <a:rPr lang="en-US" sz="1400" b="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12/17/2020</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11/25/2020 CMS approves Acute Hospital at Home (</a:t>
          </a:r>
          <a:r>
            <a:rPr lang="en-US" sz="1400" kern="1200" dirty="0" err="1">
              <a:latin typeface="Times New Roman" panose="02020603050405020304" pitchFamily="18" charset="0"/>
              <a:cs typeface="Times New Roman" panose="02020603050405020304" pitchFamily="18" charset="0"/>
            </a:rPr>
            <a:t>HaH</a:t>
          </a:r>
          <a:r>
            <a:rPr lang="en-US" sz="1400" kern="1200" dirty="0">
              <a:latin typeface="Times New Roman" panose="02020603050405020304" pitchFamily="18" charset="0"/>
              <a:cs typeface="Times New Roman" panose="02020603050405020304" pitchFamily="18" charset="0"/>
            </a:rPr>
            <a:t>) Waivers. Our Board develops Policy #85 which waives ten (10) state regulations to allow hospital care at home.</a:t>
          </a:r>
        </a:p>
      </dsp:txBody>
      <dsp:txXfrm>
        <a:off x="4380" y="0"/>
        <a:ext cx="1915038" cy="2118601"/>
      </dsp:txXfrm>
    </dsp:sp>
    <dsp:sp modelId="{2A78481D-07A2-4731-B15F-71BE2F405AE9}">
      <dsp:nvSpPr>
        <dsp:cNvPr id="0" name=""/>
        <dsp:cNvSpPr/>
      </dsp:nvSpPr>
      <dsp:spPr>
        <a:xfrm>
          <a:off x="697074" y="2383426"/>
          <a:ext cx="529650" cy="52965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8CCA34E-6618-4D10-8143-707D3AAF1E58}">
      <dsp:nvSpPr>
        <dsp:cNvPr id="0" name=""/>
        <dsp:cNvSpPr/>
      </dsp:nvSpPr>
      <dsp:spPr>
        <a:xfrm>
          <a:off x="2015170" y="3177902"/>
          <a:ext cx="1915038" cy="2118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l" defTabSz="488950">
            <a:lnSpc>
              <a:spcPct val="90000"/>
            </a:lnSpc>
            <a:spcBef>
              <a:spcPct val="0"/>
            </a:spcBef>
            <a:spcAft>
              <a:spcPct val="35000"/>
            </a:spcAft>
            <a:buNone/>
          </a:pPr>
          <a:r>
            <a:rPr lang="en-US" sz="1100" b="1"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2/3/2021</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At request of Vanderbilt and after discussion with Board legal counsel, Board suspends any hospital licensing rules that prohibits or impedes a hospital from implementing an Acute Hospital Care at Home (HHC) program approved by the Centers of Medicare &amp; Medicare Services (CMS) under its waiver process. Board approves this waiver for 12 months, but requires quarterly reporting on mortality, hospital readmissions, and patient satisfaction.</a:t>
          </a:r>
        </a:p>
        <a:p>
          <a:pPr marL="0" lvl="0" indent="0" algn="l" defTabSz="488950">
            <a:lnSpc>
              <a:spcPct val="90000"/>
            </a:lnSpc>
            <a:spcBef>
              <a:spcPct val="0"/>
            </a:spcBef>
            <a:spcAft>
              <a:spcPct val="35000"/>
            </a:spcAft>
            <a:buNone/>
          </a:pPr>
          <a:endParaRPr lang="en-US" sz="700" kern="1200" dirty="0"/>
        </a:p>
      </dsp:txBody>
      <dsp:txXfrm>
        <a:off x="2015170" y="3177902"/>
        <a:ext cx="1915038" cy="2118601"/>
      </dsp:txXfrm>
    </dsp:sp>
    <dsp:sp modelId="{49A60803-09E4-4CE5-AD02-4ED5D9055E5A}">
      <dsp:nvSpPr>
        <dsp:cNvPr id="0" name=""/>
        <dsp:cNvSpPr/>
      </dsp:nvSpPr>
      <dsp:spPr>
        <a:xfrm>
          <a:off x="2707864" y="2383426"/>
          <a:ext cx="529650" cy="52965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8C8D5DC-9C4C-44E8-B5B6-B861963670DE}">
      <dsp:nvSpPr>
        <dsp:cNvPr id="0" name=""/>
        <dsp:cNvSpPr/>
      </dsp:nvSpPr>
      <dsp:spPr>
        <a:xfrm>
          <a:off x="4025960" y="0"/>
          <a:ext cx="1915038" cy="2118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l" defTabSz="488950">
            <a:lnSpc>
              <a:spcPct val="90000"/>
            </a:lnSpc>
            <a:spcBef>
              <a:spcPct val="0"/>
            </a:spcBef>
            <a:spcAft>
              <a:spcPct val="35000"/>
            </a:spcAft>
            <a:buNone/>
          </a:pPr>
          <a:r>
            <a:rPr lang="en-US" sz="1100"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3/9/2021</a:t>
          </a:r>
        </a:p>
        <a:p>
          <a:pPr marL="0" lvl="0" indent="0" algn="l" defTabSz="488950">
            <a:lnSpc>
              <a:spcPct val="90000"/>
            </a:lnSpc>
            <a:spcBef>
              <a:spcPct val="0"/>
            </a:spcBef>
            <a:spcAft>
              <a:spcPct val="35000"/>
            </a:spcAft>
            <a:buNone/>
          </a:pPr>
          <a:r>
            <a:rPr lang="en-US" sz="1100" kern="1200" dirty="0">
              <a:latin typeface="Times New Roman" panose="02020603050405020304" pitchFamily="18" charset="0"/>
              <a:cs typeface="Times New Roman" panose="02020603050405020304" pitchFamily="18" charset="0"/>
            </a:rPr>
            <a:t>Board Performance Improvement Subcommittee implements quality metric reporting requirements for </a:t>
          </a:r>
          <a:r>
            <a:rPr lang="en-US" sz="1100" kern="1200" dirty="0" err="1">
              <a:latin typeface="Times New Roman" panose="02020603050405020304" pitchFamily="18" charset="0"/>
              <a:cs typeface="Times New Roman" panose="02020603050405020304" pitchFamily="18" charset="0"/>
            </a:rPr>
            <a:t>HaH</a:t>
          </a:r>
          <a:r>
            <a:rPr lang="en-US" sz="1100" kern="1200" dirty="0">
              <a:latin typeface="Times New Roman" panose="02020603050405020304" pitchFamily="18" charset="0"/>
              <a:cs typeface="Times New Roman" panose="02020603050405020304" pitchFamily="18" charset="0"/>
            </a:rPr>
            <a:t> programs including:  census, escalation of care to brick and mortar, mortality rate, during </a:t>
          </a:r>
          <a:r>
            <a:rPr lang="en-US" sz="1100" kern="1200" dirty="0" err="1">
              <a:latin typeface="Times New Roman" panose="02020603050405020304" pitchFamily="18" charset="0"/>
              <a:cs typeface="Times New Roman" panose="02020603050405020304" pitchFamily="18" charset="0"/>
            </a:rPr>
            <a:t>HaH</a:t>
          </a:r>
          <a:r>
            <a:rPr lang="en-US" sz="1100" kern="1200" dirty="0">
              <a:latin typeface="Times New Roman" panose="02020603050405020304" pitchFamily="18" charset="0"/>
              <a:cs typeface="Times New Roman" panose="02020603050405020304" pitchFamily="18" charset="0"/>
            </a:rPr>
            <a:t> stay, readmits in 30 days, infections (CAUTI, Surgical Site Infections, MRSA, C-DIFF, Central line site infection, pneumonia), patient experience evaluation, falls with serious harm, and a requirement of treating diagnosis.</a:t>
          </a:r>
        </a:p>
      </dsp:txBody>
      <dsp:txXfrm>
        <a:off x="4025960" y="0"/>
        <a:ext cx="1915038" cy="2118601"/>
      </dsp:txXfrm>
    </dsp:sp>
    <dsp:sp modelId="{7737DD59-0E3A-4344-B220-298A2FB4DA85}">
      <dsp:nvSpPr>
        <dsp:cNvPr id="0" name=""/>
        <dsp:cNvSpPr/>
      </dsp:nvSpPr>
      <dsp:spPr>
        <a:xfrm>
          <a:off x="4718654" y="2383426"/>
          <a:ext cx="529650" cy="52965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AD259918-CED8-4D1F-BBDA-EC57C5D61D1E}">
      <dsp:nvSpPr>
        <dsp:cNvPr id="0" name=""/>
        <dsp:cNvSpPr/>
      </dsp:nvSpPr>
      <dsp:spPr>
        <a:xfrm>
          <a:off x="6036751" y="3177902"/>
          <a:ext cx="1915038" cy="2118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lang="en-US" sz="1400"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2/1/2022</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St. Thomas and Ballad Health Systems comes before the Board and requests additional waivers to implement hospital at home waivers at multiple hospitals in light of prior Board waivers.</a:t>
          </a:r>
        </a:p>
        <a:p>
          <a:pPr marL="0" lvl="0" indent="0" algn="ctr" defTabSz="622300">
            <a:lnSpc>
              <a:spcPct val="90000"/>
            </a:lnSpc>
            <a:spcBef>
              <a:spcPct val="0"/>
            </a:spcBef>
            <a:spcAft>
              <a:spcPct val="35000"/>
            </a:spcAft>
            <a:buNone/>
          </a:pPr>
          <a:endParaRPr lang="en-US" sz="700" kern="1200" dirty="0"/>
        </a:p>
      </dsp:txBody>
      <dsp:txXfrm>
        <a:off x="6036751" y="3177902"/>
        <a:ext cx="1915038" cy="2118601"/>
      </dsp:txXfrm>
    </dsp:sp>
    <dsp:sp modelId="{CFA3CE81-FF89-4AE3-8F6F-E14F5B713150}">
      <dsp:nvSpPr>
        <dsp:cNvPr id="0" name=""/>
        <dsp:cNvSpPr/>
      </dsp:nvSpPr>
      <dsp:spPr>
        <a:xfrm>
          <a:off x="6729445" y="2383426"/>
          <a:ext cx="529650" cy="52965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9307EB2-6F90-4622-9E4B-803AA3E23DCA}">
      <dsp:nvSpPr>
        <dsp:cNvPr id="0" name=""/>
        <dsp:cNvSpPr/>
      </dsp:nvSpPr>
      <dsp:spPr>
        <a:xfrm>
          <a:off x="8047541" y="0"/>
          <a:ext cx="1915038" cy="2118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just" defTabSz="444500">
            <a:lnSpc>
              <a:spcPct val="90000"/>
            </a:lnSpc>
            <a:spcBef>
              <a:spcPct val="0"/>
            </a:spcBef>
            <a:spcAft>
              <a:spcPct val="35000"/>
            </a:spcAft>
            <a:buNone/>
          </a:pPr>
          <a:r>
            <a:rPr lang="en-US" sz="1000" kern="1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2/1/2023</a:t>
          </a:r>
          <a:r>
            <a:rPr lang="en-US" sz="1000" kern="1200" dirty="0">
              <a:latin typeface="Times New Roman" panose="02020603050405020304" pitchFamily="18" charset="0"/>
              <a:cs typeface="Times New Roman" panose="02020603050405020304" pitchFamily="18" charset="0"/>
            </a:rPr>
            <a:t> </a:t>
          </a:r>
        </a:p>
        <a:p>
          <a:pPr marL="0" lvl="0" indent="0" algn="just" defTabSz="444500">
            <a:lnSpc>
              <a:spcPct val="90000"/>
            </a:lnSpc>
            <a:spcBef>
              <a:spcPct val="0"/>
            </a:spcBef>
            <a:spcAft>
              <a:spcPct val="35000"/>
            </a:spcAft>
            <a:buNone/>
          </a:pPr>
          <a:r>
            <a:rPr lang="en-US" sz="1000" kern="1200" dirty="0">
              <a:latin typeface="Times New Roman" panose="02020603050405020304" pitchFamily="18" charset="0"/>
              <a:cs typeface="Times New Roman" panose="02020603050405020304" pitchFamily="18" charset="0"/>
            </a:rPr>
            <a:t>Rules are waived by the Board for </a:t>
          </a:r>
          <a:r>
            <a:rPr lang="en-US" sz="1000" kern="1200" dirty="0" err="1">
              <a:latin typeface="Times New Roman" panose="02020603050405020304" pitchFamily="18" charset="0"/>
              <a:cs typeface="Times New Roman" panose="02020603050405020304" pitchFamily="18" charset="0"/>
            </a:rPr>
            <a:t>HaH</a:t>
          </a:r>
          <a:r>
            <a:rPr lang="en-US" sz="1000" kern="1200" dirty="0">
              <a:latin typeface="Times New Roman" panose="02020603050405020304" pitchFamily="18" charset="0"/>
              <a:cs typeface="Times New Roman" panose="02020603050405020304" pitchFamily="18" charset="0"/>
            </a:rPr>
            <a:t>, pursuant to the Acute Hospital Care at Home Initiative. Board does not consider a patient’s bed at home a licensed hospital bed, allowing hospitals to provide care at home in the patient’s bed.  The Board will no longer need to approve waiver requests, provided that the Secretary of Health and Human Services has granted a waiver to individual hospitals that are approved to participate in the Acute Hospital Care at Home Initiative. This policy is a result of the federal extension of the Acute Hospital Care at Home Initiative through December 31, 2024.</a:t>
          </a:r>
        </a:p>
      </dsp:txBody>
      <dsp:txXfrm>
        <a:off x="8047541" y="0"/>
        <a:ext cx="1915038" cy="2118601"/>
      </dsp:txXfrm>
    </dsp:sp>
    <dsp:sp modelId="{79A4CE0B-70E3-48E8-9256-5F764466E273}">
      <dsp:nvSpPr>
        <dsp:cNvPr id="0" name=""/>
        <dsp:cNvSpPr/>
      </dsp:nvSpPr>
      <dsp:spPr>
        <a:xfrm>
          <a:off x="8740235" y="2383426"/>
          <a:ext cx="529650" cy="529650"/>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FE5F-4582-FFFB-E554-17E5714508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5EFB43-17C7-EB94-204E-AB4ABD7A4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1F5474-2D43-1636-8511-A6113178AD8F}"/>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4FE9EDAE-B908-7DF7-81A2-95415C56D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A7EE86-7ECB-A5A5-AB0E-4FE697A97DA5}"/>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3773738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3DBCE-FA35-835C-B47A-9FC2B42F76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F9EB5B-C4A7-91F3-E099-F665B49B80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075970-CE88-426A-D788-CA7E298F4A1E}"/>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1BADEB53-516E-1959-3E89-1682603010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AC964-E066-4AAF-7CAF-8BFDC960C941}"/>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110328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B5F90F-0932-EE2E-82AF-AF35AF9A8E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7B2115-3964-A7BE-EDC5-46D0F4B02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40783-68D1-A83B-A4DB-3F4910B33C4A}"/>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AE7A01BF-C1AC-F308-C244-A1CE8EC4B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9435A5-7463-E1FB-C142-CDDEB354824F}"/>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17209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911E3-8C22-0120-3449-030986D243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F68DEA-D398-F682-F7CA-092DAD0260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4DA261-8427-3562-6DC4-67286F3D984A}"/>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09E4318E-31B1-1E93-5846-F6DCE2AD35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F41B3-0CA4-1D37-22D6-CC690EB3A703}"/>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127873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327CB-9DD5-3C94-15FC-7AC02CD53A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AAE81E-014E-C4EB-D92F-0BBF6FE9C1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AFCACA-4CB2-81B9-B035-073DE5390585}"/>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A6CACB70-09C7-ACE9-9ECB-EE0272843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0EC258-2717-5EDB-FC41-A0B58DA9CE45}"/>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191432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C4B48-81A9-C037-D199-A141809D0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123DF3-6D22-91FF-239E-1C170F0454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5ADDE-C48F-008D-4B61-69CB5718B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B839DE-6364-B888-EE9B-9C2BC98F7E6A}"/>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6" name="Footer Placeholder 5">
            <a:extLst>
              <a:ext uri="{FF2B5EF4-FFF2-40B4-BE49-F238E27FC236}">
                <a16:creationId xmlns:a16="http://schemas.microsoft.com/office/drawing/2014/main" id="{D57A1CE1-D8D7-377F-AFAE-E8F5819962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5221B3-2546-8143-2E2F-5E80D6EFEC79}"/>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2233646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9CAA1-8573-9B96-147E-3F2EAEC18B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3CE1B9-D5C5-9217-C80E-B628BF3125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FCFADB-4D60-CAF0-1B87-C4CDC03006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924159-9497-5668-0297-27E089B674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A94CE2-1F38-95CC-788B-930709253F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2914E5-A29B-3857-AB48-C564C1E59307}"/>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8" name="Footer Placeholder 7">
            <a:extLst>
              <a:ext uri="{FF2B5EF4-FFF2-40B4-BE49-F238E27FC236}">
                <a16:creationId xmlns:a16="http://schemas.microsoft.com/office/drawing/2014/main" id="{27B2F233-BDD9-4FC7-DEC0-CC0041A544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FF95E1-3F0C-F2AE-2430-0A11EFA04BC5}"/>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310824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F7DC-59D6-8A64-CED8-2D8E2FE091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63E105-CCDF-6EF7-FBBF-A4749D254020}"/>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4" name="Footer Placeholder 3">
            <a:extLst>
              <a:ext uri="{FF2B5EF4-FFF2-40B4-BE49-F238E27FC236}">
                <a16:creationId xmlns:a16="http://schemas.microsoft.com/office/drawing/2014/main" id="{F1FAA985-246F-A680-439F-818EDF0060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4D7D05-3EA3-235C-2B61-0FE622F6D373}"/>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3843292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D0C21-3D0A-7F44-6E32-63AA403CEB85}"/>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3" name="Footer Placeholder 2">
            <a:extLst>
              <a:ext uri="{FF2B5EF4-FFF2-40B4-BE49-F238E27FC236}">
                <a16:creationId xmlns:a16="http://schemas.microsoft.com/office/drawing/2014/main" id="{12DB2CD5-2F97-BF20-61A8-A266CC88BF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0B50CE-FD74-D9CF-FA74-1C7C9D0B0E4F}"/>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15098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DC35F-C975-A0E7-A17A-E0FFACFEF5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ACA06F-6451-97DD-27F6-ED2398EDCF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223E06-64B1-8230-1636-D5D078E57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E498DC-2E86-A73C-8941-3C7EDBE48FE9}"/>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6" name="Footer Placeholder 5">
            <a:extLst>
              <a:ext uri="{FF2B5EF4-FFF2-40B4-BE49-F238E27FC236}">
                <a16:creationId xmlns:a16="http://schemas.microsoft.com/office/drawing/2014/main" id="{A696B949-D6FD-43DB-DD14-ECA3DB197D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C5A5F7-D289-CF10-5F74-A06261780D0B}"/>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260233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88BA9-266B-258C-D4F4-CBF770A189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F81A51-5B04-1EDD-B7EC-825BA4FC7D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B21DE2-FBEA-3C54-EDBD-4D72550772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CE928C-983F-E591-4085-4EEB7F2586CA}"/>
              </a:ext>
            </a:extLst>
          </p:cNvPr>
          <p:cNvSpPr>
            <a:spLocks noGrp="1"/>
          </p:cNvSpPr>
          <p:nvPr>
            <p:ph type="dt" sz="half" idx="10"/>
          </p:nvPr>
        </p:nvSpPr>
        <p:spPr/>
        <p:txBody>
          <a:bodyPr/>
          <a:lstStyle/>
          <a:p>
            <a:fld id="{387E8EEA-9955-47A0-AA39-59A65D93EB2B}" type="datetimeFigureOut">
              <a:rPr lang="en-US" smtClean="0"/>
              <a:t>03/18/2023</a:t>
            </a:fld>
            <a:endParaRPr lang="en-US"/>
          </a:p>
        </p:txBody>
      </p:sp>
      <p:sp>
        <p:nvSpPr>
          <p:cNvPr id="6" name="Footer Placeholder 5">
            <a:extLst>
              <a:ext uri="{FF2B5EF4-FFF2-40B4-BE49-F238E27FC236}">
                <a16:creationId xmlns:a16="http://schemas.microsoft.com/office/drawing/2014/main" id="{3D36968C-FD8F-B16C-BB7D-0B89616BAF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74E4A-591E-24F9-B745-F9A62637E2A8}"/>
              </a:ext>
            </a:extLst>
          </p:cNvPr>
          <p:cNvSpPr>
            <a:spLocks noGrp="1"/>
          </p:cNvSpPr>
          <p:nvPr>
            <p:ph type="sldNum" sz="quarter" idx="12"/>
          </p:nvPr>
        </p:nvSpPr>
        <p:spPr/>
        <p:txBody>
          <a:bodyPr/>
          <a:lstStyle/>
          <a:p>
            <a:fld id="{6B9F4BA1-BAB2-4925-B267-8EC538377205}" type="slidenum">
              <a:rPr lang="en-US" smtClean="0"/>
              <a:t>‹#›</a:t>
            </a:fld>
            <a:endParaRPr lang="en-US"/>
          </a:p>
        </p:txBody>
      </p:sp>
    </p:spTree>
    <p:extLst>
      <p:ext uri="{BB962C8B-B14F-4D97-AF65-F5344CB8AC3E}">
        <p14:creationId xmlns:p14="http://schemas.microsoft.com/office/powerpoint/2010/main" val="3234157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33B4F4-83A9-C69C-1889-3440D6E1A5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3455D7-B1C6-165B-E357-56E50F0A0C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2D0B1D-0A7C-4949-7E99-D8620320AF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E8EEA-9955-47A0-AA39-59A65D93EB2B}" type="datetimeFigureOut">
              <a:rPr lang="en-US" smtClean="0"/>
              <a:t>03/18/2023</a:t>
            </a:fld>
            <a:endParaRPr lang="en-US"/>
          </a:p>
        </p:txBody>
      </p:sp>
      <p:sp>
        <p:nvSpPr>
          <p:cNvPr id="5" name="Footer Placeholder 4">
            <a:extLst>
              <a:ext uri="{FF2B5EF4-FFF2-40B4-BE49-F238E27FC236}">
                <a16:creationId xmlns:a16="http://schemas.microsoft.com/office/drawing/2014/main" id="{2649740F-4BF4-D562-0A9E-3E150AA251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DD67E7-E55F-B4E8-3942-7853CD516F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F4BA1-BAB2-4925-B267-8EC538377205}" type="slidenum">
              <a:rPr lang="en-US" smtClean="0"/>
              <a:t>‹#›</a:t>
            </a:fld>
            <a:endParaRPr lang="en-US"/>
          </a:p>
        </p:txBody>
      </p:sp>
    </p:spTree>
    <p:extLst>
      <p:ext uri="{BB962C8B-B14F-4D97-AF65-F5344CB8AC3E}">
        <p14:creationId xmlns:p14="http://schemas.microsoft.com/office/powerpoint/2010/main" val="1724309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mailto:Caroline.Tippens@tn.gov"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A796B-228B-4015-82C6-89F49C1A0B18}"/>
              </a:ext>
            </a:extLst>
          </p:cNvPr>
          <p:cNvSpPr>
            <a:spLocks noGrp="1"/>
          </p:cNvSpPr>
          <p:nvPr>
            <p:ph type="ctrTitle"/>
          </p:nvPr>
        </p:nvSpPr>
        <p:spPr>
          <a:xfrm>
            <a:off x="6556100" y="1360493"/>
            <a:ext cx="4972511" cy="3106732"/>
          </a:xfrm>
        </p:spPr>
        <p:txBody>
          <a:bodyPr vert="horz" lIns="91440" tIns="45720" rIns="91440" bIns="45720" rtlCol="0" anchor="b">
            <a:normAutofit fontScale="90000"/>
          </a:bodyPr>
          <a:lstStyle/>
          <a:p>
            <a:r>
              <a:rPr lang="en-US" sz="6100" b="1" dirty="0">
                <a:latin typeface="Times New Roman" panose="02020603050405020304" pitchFamily="18" charset="0"/>
                <a:cs typeface="Times New Roman" panose="02020603050405020304" pitchFamily="18" charset="0"/>
              </a:rPr>
              <a:t>Hospital at Home in Tennessee – A History of State Waivers</a:t>
            </a:r>
          </a:p>
        </p:txBody>
      </p:sp>
      <p:sp>
        <p:nvSpPr>
          <p:cNvPr id="3" name="Subtitle 2">
            <a:extLst>
              <a:ext uri="{FF2B5EF4-FFF2-40B4-BE49-F238E27FC236}">
                <a16:creationId xmlns:a16="http://schemas.microsoft.com/office/drawing/2014/main" id="{F03162CD-6E1F-45C2-8F4E-D7B9A27BF950}"/>
              </a:ext>
            </a:extLst>
          </p:cNvPr>
          <p:cNvSpPr>
            <a:spLocks noGrp="1"/>
          </p:cNvSpPr>
          <p:nvPr>
            <p:ph type="subTitle" idx="1"/>
          </p:nvPr>
        </p:nvSpPr>
        <p:spPr>
          <a:xfrm>
            <a:off x="6556100" y="4687316"/>
            <a:ext cx="4972512" cy="1517088"/>
          </a:xfrm>
        </p:spPr>
        <p:txBody>
          <a:bodyPr vert="horz" lIns="91440" tIns="45720" rIns="91440" bIns="45720" rtlCol="0">
            <a:noAutofit/>
          </a:bodyPr>
          <a:lstStyle/>
          <a:p>
            <a:r>
              <a:rPr lang="en-US" sz="1600" b="1" dirty="0">
                <a:latin typeface="Times New Roman" panose="02020603050405020304" pitchFamily="18" charset="0"/>
                <a:cs typeface="Times New Roman" panose="02020603050405020304" pitchFamily="18" charset="0"/>
              </a:rPr>
              <a:t>Presentation to the John Marshall Law Journal Symposium</a:t>
            </a:r>
          </a:p>
          <a:p>
            <a:r>
              <a:rPr lang="en-US" sz="1600" b="1" dirty="0">
                <a:latin typeface="Times New Roman" panose="02020603050405020304" pitchFamily="18" charset="0"/>
                <a:cs typeface="Times New Roman" panose="02020603050405020304" pitchFamily="18" charset="0"/>
              </a:rPr>
              <a:t>Caroline Tippens, Esq., CHC</a:t>
            </a:r>
          </a:p>
          <a:p>
            <a:r>
              <a:rPr lang="en-US" sz="1600" b="1" dirty="0">
                <a:latin typeface="Times New Roman" panose="02020603050405020304" pitchFamily="18" charset="0"/>
                <a:cs typeface="Times New Roman" panose="02020603050405020304" pitchFamily="18" charset="0"/>
              </a:rPr>
              <a:t>Director of Licensure &amp; Regulation</a:t>
            </a:r>
          </a:p>
          <a:p>
            <a:r>
              <a:rPr lang="en-US" sz="1600" b="1" dirty="0">
                <a:latin typeface="Times New Roman" panose="02020603050405020304" pitchFamily="18" charset="0"/>
                <a:cs typeface="Times New Roman" panose="02020603050405020304" pitchFamily="18" charset="0"/>
              </a:rPr>
              <a:t>Tennessee</a:t>
            </a:r>
          </a:p>
        </p:txBody>
      </p:sp>
      <p:pic>
        <p:nvPicPr>
          <p:cNvPr id="27" name="Picture 26" descr="Logo&#10;&#10;Description automatically generated">
            <a:extLst>
              <a:ext uri="{FF2B5EF4-FFF2-40B4-BE49-F238E27FC236}">
                <a16:creationId xmlns:a16="http://schemas.microsoft.com/office/drawing/2014/main" id="{729FBB24-66B2-4F6A-94D9-F451995F3426}"/>
              </a:ext>
            </a:extLst>
          </p:cNvPr>
          <p:cNvPicPr>
            <a:picLocks noChangeAspect="1"/>
          </p:cNvPicPr>
          <p:nvPr/>
        </p:nvPicPr>
        <p:blipFill rotWithShape="1">
          <a:blip r:embed="rId2">
            <a:extLst>
              <a:ext uri="{28A0092B-C50C-407E-A947-70E740481C1C}">
                <a14:useLocalDpi xmlns:a14="http://schemas.microsoft.com/office/drawing/2010/main" val="0"/>
              </a:ext>
            </a:extLst>
          </a:blip>
          <a:srcRect l="4236" r="4367"/>
          <a:stretch/>
        </p:blipFill>
        <p:spPr>
          <a:xfrm>
            <a:off x="1" y="2"/>
            <a:ext cx="6095695" cy="6857997"/>
          </a:xfrm>
          <a:custGeom>
            <a:avLst/>
            <a:gdLst/>
            <a:ahLst/>
            <a:cxnLst/>
            <a:rect l="l" t="t" r="r" b="b"/>
            <a:pathLst>
              <a:path w="6095695" h="6857997">
                <a:moveTo>
                  <a:pt x="3435036" y="0"/>
                </a:moveTo>
                <a:lnTo>
                  <a:pt x="4198562" y="0"/>
                </a:lnTo>
                <a:lnTo>
                  <a:pt x="4365987" y="128761"/>
                </a:lnTo>
                <a:cubicBezTo>
                  <a:pt x="5422363" y="981944"/>
                  <a:pt x="6095695" y="2273123"/>
                  <a:pt x="6095695" y="3718209"/>
                </a:cubicBezTo>
                <a:cubicBezTo>
                  <a:pt x="6095695" y="4922447"/>
                  <a:pt x="5628104" y="6019805"/>
                  <a:pt x="4860911" y="6845880"/>
                </a:cubicBezTo>
                <a:lnTo>
                  <a:pt x="4849107" y="6857997"/>
                </a:lnTo>
                <a:lnTo>
                  <a:pt x="4253869" y="6857997"/>
                </a:lnTo>
                <a:lnTo>
                  <a:pt x="4409441" y="6719623"/>
                </a:lnTo>
                <a:cubicBezTo>
                  <a:pt x="5194330" y="5951494"/>
                  <a:pt x="5679794" y="4890334"/>
                  <a:pt x="5679794" y="3718209"/>
                </a:cubicBezTo>
                <a:cubicBezTo>
                  <a:pt x="5679794" y="2179795"/>
                  <a:pt x="4843506" y="832535"/>
                  <a:pt x="3591563" y="88079"/>
                </a:cubicBezTo>
                <a:close/>
                <a:moveTo>
                  <a:pt x="0" y="0"/>
                </a:moveTo>
                <a:lnTo>
                  <a:pt x="3177466" y="0"/>
                </a:lnTo>
                <a:lnTo>
                  <a:pt x="3353291" y="88129"/>
                </a:lnTo>
                <a:cubicBezTo>
                  <a:pt x="4668281" y="787221"/>
                  <a:pt x="5560965" y="2150692"/>
                  <a:pt x="5560965" y="3718209"/>
                </a:cubicBezTo>
                <a:cubicBezTo>
                  <a:pt x="5560965" y="4858221"/>
                  <a:pt x="5088802" y="5890308"/>
                  <a:pt x="4325417" y="6637392"/>
                </a:cubicBezTo>
                <a:lnTo>
                  <a:pt x="4077394" y="6857997"/>
                </a:lnTo>
                <a:lnTo>
                  <a:pt x="0" y="6857997"/>
                </a:lnTo>
                <a:close/>
              </a:path>
            </a:pathLst>
          </a:custGeom>
        </p:spPr>
      </p:pic>
    </p:spTree>
    <p:extLst>
      <p:ext uri="{BB962C8B-B14F-4D97-AF65-F5344CB8AC3E}">
        <p14:creationId xmlns:p14="http://schemas.microsoft.com/office/powerpoint/2010/main" val="4022531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
            <a:lum/>
          </a:blip>
          <a:srcRect/>
          <a:stretch>
            <a:fillRect t="-41000" b="-4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983D-E666-4D1D-81E5-7DE688A3BF11}"/>
              </a:ext>
            </a:extLst>
          </p:cNvPr>
          <p:cNvSpPr>
            <a:spLocks noGrp="1"/>
          </p:cNvSpPr>
          <p:nvPr>
            <p:ph type="title"/>
          </p:nvPr>
        </p:nvSpPr>
        <p:spPr>
          <a:xfrm>
            <a:off x="1069848" y="484632"/>
            <a:ext cx="10058400" cy="1609344"/>
          </a:xfrm>
        </p:spPr>
        <p:txBody>
          <a:bodyPr>
            <a:normAutofit/>
          </a:bodyPr>
          <a:lstStyle/>
          <a:p>
            <a:r>
              <a:rPr lang="en-US" b="1" dirty="0">
                <a:latin typeface="Times New Roman" panose="02020603050405020304" pitchFamily="18" charset="0"/>
                <a:cs typeface="Times New Roman" panose="02020603050405020304" pitchFamily="18" charset="0"/>
              </a:rPr>
              <a:t>How were we created?</a:t>
            </a:r>
          </a:p>
        </p:txBody>
      </p:sp>
      <p:sp>
        <p:nvSpPr>
          <p:cNvPr id="11" name="Content Placeholder 2">
            <a:extLst>
              <a:ext uri="{FF2B5EF4-FFF2-40B4-BE49-F238E27FC236}">
                <a16:creationId xmlns:a16="http://schemas.microsoft.com/office/drawing/2014/main" id="{E816910F-6B82-47BC-B9CF-E4A0ED2CAFF3}"/>
              </a:ext>
            </a:extLst>
          </p:cNvPr>
          <p:cNvSpPr>
            <a:spLocks noGrp="1"/>
          </p:cNvSpPr>
          <p:nvPr>
            <p:ph idx="1"/>
          </p:nvPr>
        </p:nvSpPr>
        <p:spPr>
          <a:xfrm>
            <a:off x="1069848" y="2320412"/>
            <a:ext cx="10137648" cy="3909269"/>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In the 2022 legislative session, the Tennessee General Assembly passed Public Chapter 1119 to create a new independent state agency, the Tennessee Health Facilities Commission (HFC). The Commission is formed from the former Health Services and Development Agency (HSDA) and Department of Health’s Office of Health Care Facilities (OHCF). The Health Facilities Commission is the Centers for Medicare &amp; Medicaid (CMS) designated State Surveying Agency (SSA). </a:t>
            </a:r>
          </a:p>
          <a:p>
            <a:pPr algn="just"/>
            <a:r>
              <a:rPr lang="en-US" dirty="0">
                <a:latin typeface="Times New Roman" panose="02020603050405020304" pitchFamily="18" charset="0"/>
                <a:cs typeface="Times New Roman" panose="02020603050405020304" pitchFamily="18" charset="0"/>
              </a:rPr>
              <a:t>The Health Facilities Commission encompasses the Certificate of Need Program, the Board for Licensing Health Care Facilities (BLHCF), the Nursing Home Civil Monetary Penalty Reinvestment Program, Clinical Laboratory Improvement Amendments (CLIA) Program, and conducts the surveys and investigations of health facilities to ensure compliance with state and federal regulations. </a:t>
            </a:r>
          </a:p>
          <a:p>
            <a:pPr algn="just"/>
            <a:r>
              <a:rPr lang="en-US" dirty="0">
                <a:latin typeface="Times New Roman" panose="02020603050405020304" pitchFamily="18" charset="0"/>
                <a:cs typeface="Times New Roman" panose="02020603050405020304" pitchFamily="18" charset="0"/>
              </a:rPr>
              <a:t>Our mission is to promote access to quality, cost-effective health care in Tennessee.</a:t>
            </a:r>
          </a:p>
        </p:txBody>
      </p:sp>
      <p:pic>
        <p:nvPicPr>
          <p:cNvPr id="13" name="Picture 12" descr="Logo&#10;&#10;Description automatically generated">
            <a:extLst>
              <a:ext uri="{FF2B5EF4-FFF2-40B4-BE49-F238E27FC236}">
                <a16:creationId xmlns:a16="http://schemas.microsoft.com/office/drawing/2014/main" id="{82BFF5D2-7D8E-4197-B330-7F3DFC272C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3696" y="6018191"/>
            <a:ext cx="846738" cy="797934"/>
          </a:xfrm>
          <a:prstGeom prst="rect">
            <a:avLst/>
          </a:prstGeom>
        </p:spPr>
      </p:pic>
    </p:spTree>
    <p:extLst>
      <p:ext uri="{BB962C8B-B14F-4D97-AF65-F5344CB8AC3E}">
        <p14:creationId xmlns:p14="http://schemas.microsoft.com/office/powerpoint/2010/main" val="193354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02F13C6-0179-E2F4-AD23-EC882AFF7A40}"/>
              </a:ext>
            </a:extLst>
          </p:cNvPr>
          <p:cNvGraphicFramePr/>
          <p:nvPr>
            <p:extLst>
              <p:ext uri="{D42A27DB-BD31-4B8C-83A1-F6EECF244321}">
                <p14:modId xmlns:p14="http://schemas.microsoft.com/office/powerpoint/2010/main" val="390061231"/>
              </p:ext>
            </p:extLst>
          </p:nvPr>
        </p:nvGraphicFramePr>
        <p:xfrm>
          <a:off x="682171" y="780748"/>
          <a:ext cx="11074400" cy="529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37D0E409-9544-1DCE-E1AB-4DBC679D62DB}"/>
              </a:ext>
            </a:extLst>
          </p:cNvPr>
          <p:cNvPicPr>
            <a:picLocks noChangeAspect="1"/>
          </p:cNvPicPr>
          <p:nvPr/>
        </p:nvPicPr>
        <p:blipFill>
          <a:blip r:embed="rId7"/>
          <a:stretch>
            <a:fillRect/>
          </a:stretch>
        </p:blipFill>
        <p:spPr>
          <a:xfrm>
            <a:off x="435429" y="4834627"/>
            <a:ext cx="1391957" cy="1327950"/>
          </a:xfrm>
          <a:prstGeom prst="rect">
            <a:avLst/>
          </a:prstGeom>
        </p:spPr>
      </p:pic>
    </p:spTree>
    <p:extLst>
      <p:ext uri="{BB962C8B-B14F-4D97-AF65-F5344CB8AC3E}">
        <p14:creationId xmlns:p14="http://schemas.microsoft.com/office/powerpoint/2010/main" val="181249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015354027"/>
              </p:ext>
            </p:extLst>
          </p:nvPr>
        </p:nvGraphicFramePr>
        <p:xfrm>
          <a:off x="703385" y="3837375"/>
          <a:ext cx="11226017" cy="2329653"/>
        </p:xfrm>
        <a:graphic>
          <a:graphicData uri="http://schemas.openxmlformats.org/drawingml/2006/table">
            <a:tbl>
              <a:tblPr firstRow="1" bandRow="1">
                <a:tableStyleId>{2D5ABB26-0587-4C30-8999-92F81FD0307C}</a:tableStyleId>
              </a:tblPr>
              <a:tblGrid>
                <a:gridCol w="4188363">
                  <a:extLst>
                    <a:ext uri="{9D8B030D-6E8A-4147-A177-3AD203B41FA5}">
                      <a16:colId xmlns:a16="http://schemas.microsoft.com/office/drawing/2014/main" val="20000"/>
                    </a:ext>
                  </a:extLst>
                </a:gridCol>
                <a:gridCol w="5171669">
                  <a:extLst>
                    <a:ext uri="{9D8B030D-6E8A-4147-A177-3AD203B41FA5}">
                      <a16:colId xmlns:a16="http://schemas.microsoft.com/office/drawing/2014/main" val="20001"/>
                    </a:ext>
                  </a:extLst>
                </a:gridCol>
                <a:gridCol w="1865985">
                  <a:extLst>
                    <a:ext uri="{9D8B030D-6E8A-4147-A177-3AD203B41FA5}">
                      <a16:colId xmlns:a16="http://schemas.microsoft.com/office/drawing/2014/main" val="20002"/>
                    </a:ext>
                  </a:extLst>
                </a:gridCol>
              </a:tblGrid>
              <a:tr h="236171">
                <a:tc>
                  <a:txBody>
                    <a:bodyPr/>
                    <a:lstStyle/>
                    <a:p>
                      <a:pPr marL="1022350">
                        <a:lnSpc>
                          <a:spcPct val="100000"/>
                        </a:lnSpc>
                        <a:spcBef>
                          <a:spcPts val="100"/>
                        </a:spcBef>
                      </a:pPr>
                      <a:r>
                        <a:rPr sz="1800" b="1" dirty="0">
                          <a:latin typeface="Times New Roman" panose="02020603050405020304" pitchFamily="18" charset="0"/>
                          <a:cs typeface="Times New Roman" panose="02020603050405020304" pitchFamily="18" charset="0"/>
                        </a:rPr>
                        <a:t>Hospital</a:t>
                      </a:r>
                      <a:r>
                        <a:rPr sz="1800" b="1" spc="-25" dirty="0">
                          <a:latin typeface="Times New Roman" panose="02020603050405020304" pitchFamily="18" charset="0"/>
                          <a:cs typeface="Times New Roman" panose="02020603050405020304" pitchFamily="18" charset="0"/>
                        </a:rPr>
                        <a:t> </a:t>
                      </a:r>
                      <a:r>
                        <a:rPr sz="1800" b="1" spc="-20" dirty="0">
                          <a:latin typeface="Times New Roman" panose="02020603050405020304" pitchFamily="18" charset="0"/>
                          <a:cs typeface="Times New Roman" panose="02020603050405020304" pitchFamily="18" charset="0"/>
                        </a:rPr>
                        <a:t>Name</a:t>
                      </a:r>
                      <a:endParaRPr sz="1800" dirty="0">
                        <a:latin typeface="Times New Roman" panose="02020603050405020304" pitchFamily="18" charset="0"/>
                        <a:cs typeface="Times New Roman" panose="02020603050405020304" pitchFamily="18" charset="0"/>
                      </a:endParaRPr>
                    </a:p>
                  </a:txBody>
                  <a:tcPr marL="0" marR="0" marT="11206" marB="0">
                    <a:lnB w="38100">
                      <a:solidFill>
                        <a:srgbClr val="000000"/>
                      </a:solidFill>
                      <a:prstDash val="solid"/>
                    </a:lnB>
                  </a:tcPr>
                </a:tc>
                <a:tc>
                  <a:txBody>
                    <a:bodyPr/>
                    <a:lstStyle/>
                    <a:p>
                      <a:pPr marL="12700" algn="ctr">
                        <a:lnSpc>
                          <a:spcPct val="100000"/>
                        </a:lnSpc>
                        <a:spcBef>
                          <a:spcPts val="100"/>
                        </a:spcBef>
                      </a:pPr>
                      <a:r>
                        <a:rPr sz="1800" b="1" spc="-10" dirty="0">
                          <a:latin typeface="Times New Roman" panose="02020603050405020304" pitchFamily="18" charset="0"/>
                          <a:cs typeface="Times New Roman" panose="02020603050405020304" pitchFamily="18" charset="0"/>
                        </a:rPr>
                        <a:t>Address</a:t>
                      </a:r>
                      <a:endParaRPr sz="1800">
                        <a:latin typeface="Times New Roman" panose="02020603050405020304" pitchFamily="18" charset="0"/>
                        <a:cs typeface="Times New Roman" panose="02020603050405020304" pitchFamily="18" charset="0"/>
                      </a:endParaRPr>
                    </a:p>
                  </a:txBody>
                  <a:tcPr marL="0" marR="0" marT="11206" marB="0">
                    <a:lnB w="38100">
                      <a:solidFill>
                        <a:srgbClr val="000000"/>
                      </a:solidFill>
                      <a:prstDash val="solid"/>
                    </a:lnB>
                  </a:tcPr>
                </a:tc>
                <a:tc>
                  <a:txBody>
                    <a:bodyPr/>
                    <a:lstStyle/>
                    <a:p>
                      <a:pPr marL="432434">
                        <a:lnSpc>
                          <a:spcPct val="100000"/>
                        </a:lnSpc>
                        <a:spcBef>
                          <a:spcPts val="100"/>
                        </a:spcBef>
                      </a:pPr>
                      <a:r>
                        <a:rPr sz="1800" b="1" spc="-10" dirty="0">
                          <a:latin typeface="Times New Roman" panose="02020603050405020304" pitchFamily="18" charset="0"/>
                          <a:cs typeface="Times New Roman" panose="02020603050405020304" pitchFamily="18" charset="0"/>
                        </a:rPr>
                        <a:t>County</a:t>
                      </a:r>
                      <a:endParaRPr sz="1800">
                        <a:latin typeface="Times New Roman" panose="02020603050405020304" pitchFamily="18" charset="0"/>
                        <a:cs typeface="Times New Roman" panose="02020603050405020304" pitchFamily="18" charset="0"/>
                      </a:endParaRPr>
                    </a:p>
                  </a:txBody>
                  <a:tcPr marL="0" marR="0" marT="11206" marB="0">
                    <a:lnB w="38100">
                      <a:solidFill>
                        <a:srgbClr val="000000"/>
                      </a:solidFill>
                      <a:prstDash val="solid"/>
                    </a:lnB>
                  </a:tcPr>
                </a:tc>
                <a:extLst>
                  <a:ext uri="{0D108BD9-81ED-4DB2-BD59-A6C34878D82A}">
                    <a16:rowId xmlns:a16="http://schemas.microsoft.com/office/drawing/2014/main" val="10000"/>
                  </a:ext>
                </a:extLst>
              </a:tr>
              <a:tr h="234557">
                <a:tc>
                  <a:txBody>
                    <a:bodyPr/>
                    <a:lstStyle/>
                    <a:p>
                      <a:pPr marL="27305">
                        <a:lnSpc>
                          <a:spcPct val="100000"/>
                        </a:lnSpc>
                        <a:spcBef>
                          <a:spcPts val="575"/>
                        </a:spcBef>
                      </a:pPr>
                      <a:r>
                        <a:rPr sz="1200" dirty="0">
                          <a:latin typeface="Times New Roman" panose="02020603050405020304" pitchFamily="18" charset="0"/>
                          <a:cs typeface="Times New Roman" panose="02020603050405020304" pitchFamily="18" charset="0"/>
                        </a:rPr>
                        <a:t>Saint</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Thomas</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West</a:t>
                      </a:r>
                      <a:r>
                        <a:rPr sz="1200" spc="-10" dirty="0">
                          <a:latin typeface="Times New Roman" panose="02020603050405020304" pitchFamily="18" charset="0"/>
                          <a:cs typeface="Times New Roman" panose="02020603050405020304" pitchFamily="18" charset="0"/>
                        </a:rPr>
                        <a:t> Hospital</a:t>
                      </a:r>
                      <a:endParaRPr sz="1200">
                        <a:latin typeface="Times New Roman" panose="02020603050405020304" pitchFamily="18" charset="0"/>
                        <a:cs typeface="Times New Roman" panose="02020603050405020304" pitchFamily="18" charset="0"/>
                      </a:endParaRPr>
                    </a:p>
                  </a:txBody>
                  <a:tcPr marL="0" marR="0" marT="64434" marB="0">
                    <a:lnR w="38100">
                      <a:solidFill>
                        <a:srgbClr val="000000"/>
                      </a:solidFill>
                      <a:prstDash val="solid"/>
                    </a:lnR>
                    <a:lnT w="38100">
                      <a:solidFill>
                        <a:srgbClr val="000000"/>
                      </a:solidFill>
                      <a:prstDash val="solid"/>
                    </a:lnT>
                    <a:solidFill>
                      <a:srgbClr val="D9D9D9"/>
                    </a:solidFill>
                  </a:tcPr>
                </a:tc>
                <a:tc>
                  <a:txBody>
                    <a:bodyPr/>
                    <a:lstStyle/>
                    <a:p>
                      <a:pPr marL="123189">
                        <a:lnSpc>
                          <a:spcPct val="100000"/>
                        </a:lnSpc>
                        <a:spcBef>
                          <a:spcPts val="575"/>
                        </a:spcBef>
                      </a:pPr>
                      <a:r>
                        <a:rPr sz="1200" dirty="0">
                          <a:latin typeface="Times New Roman" panose="02020603050405020304" pitchFamily="18" charset="0"/>
                          <a:cs typeface="Times New Roman" panose="02020603050405020304" pitchFamily="18" charset="0"/>
                        </a:rPr>
                        <a:t>4220</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Harding</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Pike,</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Nashville</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20"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37205</a:t>
                      </a:r>
                      <a:endParaRPr sz="1200" dirty="0">
                        <a:latin typeface="Times New Roman" panose="02020603050405020304" pitchFamily="18" charset="0"/>
                        <a:cs typeface="Times New Roman" panose="02020603050405020304" pitchFamily="18" charset="0"/>
                      </a:endParaRPr>
                    </a:p>
                  </a:txBody>
                  <a:tcPr marL="0" marR="0" marT="64434" marB="0">
                    <a:lnL w="38100">
                      <a:solidFill>
                        <a:srgbClr val="000000"/>
                      </a:solidFill>
                      <a:prstDash val="solid"/>
                    </a:lnL>
                    <a:lnR w="38100">
                      <a:solidFill>
                        <a:srgbClr val="000000"/>
                      </a:solidFill>
                      <a:prstDash val="solid"/>
                    </a:lnR>
                    <a:lnT w="38100">
                      <a:solidFill>
                        <a:srgbClr val="000000"/>
                      </a:solidFill>
                      <a:prstDash val="solid"/>
                    </a:lnT>
                    <a:solidFill>
                      <a:srgbClr val="D9D9D9"/>
                    </a:solidFill>
                  </a:tcPr>
                </a:tc>
                <a:tc>
                  <a:txBody>
                    <a:bodyPr/>
                    <a:lstStyle/>
                    <a:p>
                      <a:pPr marL="123189">
                        <a:lnSpc>
                          <a:spcPct val="100000"/>
                        </a:lnSpc>
                        <a:spcBef>
                          <a:spcPts val="575"/>
                        </a:spcBef>
                      </a:pPr>
                      <a:r>
                        <a:rPr sz="1200" spc="-10" dirty="0">
                          <a:latin typeface="Times New Roman" panose="02020603050405020304" pitchFamily="18" charset="0"/>
                          <a:cs typeface="Times New Roman" panose="02020603050405020304" pitchFamily="18" charset="0"/>
                        </a:rPr>
                        <a:t>Davidson</a:t>
                      </a:r>
                      <a:endParaRPr sz="1200">
                        <a:latin typeface="Times New Roman" panose="02020603050405020304" pitchFamily="18" charset="0"/>
                        <a:cs typeface="Times New Roman" panose="02020603050405020304" pitchFamily="18" charset="0"/>
                      </a:endParaRPr>
                    </a:p>
                  </a:txBody>
                  <a:tcPr marL="0" marR="0" marT="64434" marB="0">
                    <a:lnL w="38100">
                      <a:solidFill>
                        <a:srgbClr val="000000"/>
                      </a:solidFill>
                      <a:prstDash val="solid"/>
                    </a:lnL>
                    <a:lnT w="38100">
                      <a:solidFill>
                        <a:srgbClr val="000000"/>
                      </a:solidFill>
                      <a:prstDash val="solid"/>
                    </a:lnT>
                    <a:solidFill>
                      <a:srgbClr val="D9D9D9"/>
                    </a:solidFill>
                  </a:tcPr>
                </a:tc>
                <a:extLst>
                  <a:ext uri="{0D108BD9-81ED-4DB2-BD59-A6C34878D82A}">
                    <a16:rowId xmlns:a16="http://schemas.microsoft.com/office/drawing/2014/main" val="10001"/>
                  </a:ext>
                </a:extLst>
              </a:tr>
              <a:tr h="232406">
                <a:tc>
                  <a:txBody>
                    <a:bodyPr/>
                    <a:lstStyle/>
                    <a:p>
                      <a:pPr marL="27305">
                        <a:lnSpc>
                          <a:spcPct val="100000"/>
                        </a:lnSpc>
                        <a:spcBef>
                          <a:spcPts val="565"/>
                        </a:spcBef>
                      </a:pPr>
                      <a:r>
                        <a:rPr sz="1200" dirty="0">
                          <a:latin typeface="Times New Roman" panose="02020603050405020304" pitchFamily="18" charset="0"/>
                          <a:cs typeface="Times New Roman" panose="02020603050405020304" pitchFamily="18" charset="0"/>
                        </a:rPr>
                        <a:t>Vanderbilt</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University</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10" dirty="0">
                          <a:latin typeface="Times New Roman" panose="02020603050405020304" pitchFamily="18" charset="0"/>
                          <a:cs typeface="Times New Roman" panose="02020603050405020304" pitchFamily="18" charset="0"/>
                        </a:rPr>
                        <a:t> Center</a:t>
                      </a:r>
                      <a:endParaRPr sz="1200" dirty="0">
                        <a:latin typeface="Times New Roman" panose="02020603050405020304" pitchFamily="18" charset="0"/>
                        <a:cs typeface="Times New Roman" panose="02020603050405020304" pitchFamily="18" charset="0"/>
                      </a:endParaRPr>
                    </a:p>
                  </a:txBody>
                  <a:tcPr marL="0" marR="0" marT="63313" marB="0">
                    <a:lnR w="38100">
                      <a:solidFill>
                        <a:srgbClr val="000000"/>
                      </a:solidFill>
                      <a:prstDash val="solid"/>
                    </a:lnR>
                  </a:tcPr>
                </a:tc>
                <a:tc>
                  <a:txBody>
                    <a:bodyPr/>
                    <a:lstStyle/>
                    <a:p>
                      <a:pPr marL="123189">
                        <a:lnSpc>
                          <a:spcPct val="100000"/>
                        </a:lnSpc>
                        <a:spcBef>
                          <a:spcPts val="565"/>
                        </a:spcBef>
                      </a:pPr>
                      <a:r>
                        <a:rPr sz="1200" dirty="0">
                          <a:latin typeface="Times New Roman" panose="02020603050405020304" pitchFamily="18" charset="0"/>
                          <a:cs typeface="Times New Roman" panose="02020603050405020304" pitchFamily="18" charset="0"/>
                        </a:rPr>
                        <a:t>1211</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Center</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Drive,</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Nashvile</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0" dirty="0">
                          <a:latin typeface="Times New Roman" panose="02020603050405020304" pitchFamily="18" charset="0"/>
                          <a:cs typeface="Times New Roman" panose="02020603050405020304" pitchFamily="18" charset="0"/>
                        </a:rPr>
                        <a:t> 37232</a:t>
                      </a:r>
                      <a:endParaRPr sz="1200" dirty="0">
                        <a:latin typeface="Times New Roman" panose="02020603050405020304" pitchFamily="18" charset="0"/>
                        <a:cs typeface="Times New Roman" panose="02020603050405020304" pitchFamily="18" charset="0"/>
                      </a:endParaRPr>
                    </a:p>
                  </a:txBody>
                  <a:tcPr marL="0" marR="0" marT="63313" marB="0">
                    <a:lnL w="38100">
                      <a:solidFill>
                        <a:srgbClr val="000000"/>
                      </a:solidFill>
                      <a:prstDash val="solid"/>
                    </a:lnL>
                    <a:lnR w="38100">
                      <a:solidFill>
                        <a:srgbClr val="000000"/>
                      </a:solidFill>
                      <a:prstDash val="solid"/>
                    </a:lnR>
                  </a:tcPr>
                </a:tc>
                <a:tc>
                  <a:txBody>
                    <a:bodyPr/>
                    <a:lstStyle/>
                    <a:p>
                      <a:pPr marL="123189">
                        <a:lnSpc>
                          <a:spcPct val="100000"/>
                        </a:lnSpc>
                        <a:spcBef>
                          <a:spcPts val="565"/>
                        </a:spcBef>
                      </a:pPr>
                      <a:r>
                        <a:rPr sz="1200" spc="-10" dirty="0">
                          <a:latin typeface="Times New Roman" panose="02020603050405020304" pitchFamily="18" charset="0"/>
                          <a:cs typeface="Times New Roman" panose="02020603050405020304" pitchFamily="18" charset="0"/>
                        </a:rPr>
                        <a:t>Davidson</a:t>
                      </a:r>
                      <a:endParaRPr sz="1200">
                        <a:latin typeface="Times New Roman" panose="02020603050405020304" pitchFamily="18" charset="0"/>
                        <a:cs typeface="Times New Roman" panose="02020603050405020304" pitchFamily="18" charset="0"/>
                      </a:endParaRPr>
                    </a:p>
                  </a:txBody>
                  <a:tcPr marL="0" marR="0" marT="63313" marB="0">
                    <a:lnL w="38100">
                      <a:solidFill>
                        <a:srgbClr val="000000"/>
                      </a:solidFill>
                      <a:prstDash val="solid"/>
                    </a:lnL>
                  </a:tcPr>
                </a:tc>
                <a:extLst>
                  <a:ext uri="{0D108BD9-81ED-4DB2-BD59-A6C34878D82A}">
                    <a16:rowId xmlns:a16="http://schemas.microsoft.com/office/drawing/2014/main" val="10002"/>
                  </a:ext>
                </a:extLst>
              </a:tr>
              <a:tr h="254463">
                <a:tc>
                  <a:txBody>
                    <a:bodyPr/>
                    <a:lstStyle/>
                    <a:p>
                      <a:pPr marL="27305">
                        <a:lnSpc>
                          <a:spcPct val="100000"/>
                        </a:lnSpc>
                        <a:spcBef>
                          <a:spcPts val="575"/>
                        </a:spcBef>
                      </a:pPr>
                      <a:r>
                        <a:rPr sz="1200" dirty="0">
                          <a:latin typeface="Times New Roman" panose="02020603050405020304" pitchFamily="18" charset="0"/>
                          <a:cs typeface="Times New Roman" panose="02020603050405020304" pitchFamily="18" charset="0"/>
                        </a:rPr>
                        <a:t>Saint</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Thomas</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Midtown</a:t>
                      </a:r>
                      <a:r>
                        <a:rPr sz="1200" spc="-5"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Hospital</a:t>
                      </a:r>
                      <a:endParaRPr sz="1200">
                        <a:latin typeface="Times New Roman" panose="02020603050405020304" pitchFamily="18" charset="0"/>
                        <a:cs typeface="Times New Roman" panose="02020603050405020304" pitchFamily="18" charset="0"/>
                      </a:endParaRPr>
                    </a:p>
                  </a:txBody>
                  <a:tcPr marL="0" marR="0" marT="64434" marB="0">
                    <a:lnR w="38100">
                      <a:solidFill>
                        <a:srgbClr val="000000"/>
                      </a:solidFill>
                      <a:prstDash val="solid"/>
                    </a:lnR>
                    <a:solidFill>
                      <a:srgbClr val="D9D9D9"/>
                    </a:solidFill>
                  </a:tcPr>
                </a:tc>
                <a:tc>
                  <a:txBody>
                    <a:bodyPr/>
                    <a:lstStyle/>
                    <a:p>
                      <a:pPr marL="123189">
                        <a:lnSpc>
                          <a:spcPct val="100000"/>
                        </a:lnSpc>
                        <a:spcBef>
                          <a:spcPts val="575"/>
                        </a:spcBef>
                      </a:pPr>
                      <a:r>
                        <a:rPr sz="1200" dirty="0">
                          <a:latin typeface="Times New Roman" panose="02020603050405020304" pitchFamily="18" charset="0"/>
                          <a:cs typeface="Times New Roman" panose="02020603050405020304" pitchFamily="18" charset="0"/>
                        </a:rPr>
                        <a:t>2000</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Church</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Street, Nashville</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5"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37236</a:t>
                      </a:r>
                      <a:endParaRPr sz="1200" dirty="0">
                        <a:latin typeface="Times New Roman" panose="02020603050405020304" pitchFamily="18" charset="0"/>
                        <a:cs typeface="Times New Roman" panose="02020603050405020304" pitchFamily="18" charset="0"/>
                      </a:endParaRPr>
                    </a:p>
                  </a:txBody>
                  <a:tcPr marL="0" marR="0" marT="64434" marB="0">
                    <a:lnL w="38100">
                      <a:solidFill>
                        <a:srgbClr val="000000"/>
                      </a:solidFill>
                      <a:prstDash val="solid"/>
                    </a:lnL>
                    <a:lnR w="38100">
                      <a:solidFill>
                        <a:srgbClr val="000000"/>
                      </a:solidFill>
                      <a:prstDash val="solid"/>
                    </a:lnR>
                    <a:solidFill>
                      <a:srgbClr val="D9D9D9"/>
                    </a:solidFill>
                  </a:tcPr>
                </a:tc>
                <a:tc>
                  <a:txBody>
                    <a:bodyPr/>
                    <a:lstStyle/>
                    <a:p>
                      <a:pPr marL="123189">
                        <a:lnSpc>
                          <a:spcPct val="100000"/>
                        </a:lnSpc>
                        <a:spcBef>
                          <a:spcPts val="575"/>
                        </a:spcBef>
                      </a:pPr>
                      <a:r>
                        <a:rPr sz="1200" spc="-10" dirty="0">
                          <a:latin typeface="Times New Roman" panose="02020603050405020304" pitchFamily="18" charset="0"/>
                          <a:cs typeface="Times New Roman" panose="02020603050405020304" pitchFamily="18" charset="0"/>
                        </a:rPr>
                        <a:t>Davidson</a:t>
                      </a:r>
                      <a:endParaRPr sz="1200">
                        <a:latin typeface="Times New Roman" panose="02020603050405020304" pitchFamily="18" charset="0"/>
                        <a:cs typeface="Times New Roman" panose="02020603050405020304" pitchFamily="18" charset="0"/>
                      </a:endParaRPr>
                    </a:p>
                  </a:txBody>
                  <a:tcPr marL="0" marR="0" marT="64434" marB="0">
                    <a:lnL w="38100">
                      <a:solidFill>
                        <a:srgbClr val="000000"/>
                      </a:solidFill>
                      <a:prstDash val="solid"/>
                    </a:lnL>
                    <a:solidFill>
                      <a:srgbClr val="D9D9D9"/>
                    </a:solidFill>
                  </a:tcPr>
                </a:tc>
                <a:extLst>
                  <a:ext uri="{0D108BD9-81ED-4DB2-BD59-A6C34878D82A}">
                    <a16:rowId xmlns:a16="http://schemas.microsoft.com/office/drawing/2014/main" val="10003"/>
                  </a:ext>
                </a:extLst>
              </a:tr>
              <a:tr h="350344">
                <a:tc>
                  <a:txBody>
                    <a:bodyPr/>
                    <a:lstStyle/>
                    <a:p>
                      <a:pPr marL="27305">
                        <a:lnSpc>
                          <a:spcPct val="100000"/>
                        </a:lnSpc>
                        <a:spcBef>
                          <a:spcPts val="380"/>
                        </a:spcBef>
                      </a:pPr>
                      <a:r>
                        <a:rPr sz="1200" dirty="0">
                          <a:latin typeface="Times New Roman" panose="02020603050405020304" pitchFamily="18" charset="0"/>
                          <a:cs typeface="Times New Roman" panose="02020603050405020304" pitchFamily="18" charset="0"/>
                        </a:rPr>
                        <a:t>Ascension</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Saint</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Thomas</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Rutherford</a:t>
                      </a:r>
                      <a:r>
                        <a:rPr sz="1200" spc="-15"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Hospital</a:t>
                      </a:r>
                      <a:endParaRPr sz="1200">
                        <a:latin typeface="Times New Roman" panose="02020603050405020304" pitchFamily="18" charset="0"/>
                        <a:cs typeface="Times New Roman" panose="02020603050405020304" pitchFamily="18" charset="0"/>
                      </a:endParaRPr>
                    </a:p>
                  </a:txBody>
                  <a:tcPr marL="0" marR="0" marT="42582" marB="0">
                    <a:lnR w="38100">
                      <a:solidFill>
                        <a:srgbClr val="000000"/>
                      </a:solidFill>
                      <a:prstDash val="solid"/>
                    </a:lnR>
                    <a:solidFill>
                      <a:srgbClr val="D9D9D9"/>
                    </a:solidFill>
                  </a:tcPr>
                </a:tc>
                <a:tc>
                  <a:txBody>
                    <a:bodyPr/>
                    <a:lstStyle/>
                    <a:p>
                      <a:pPr marL="123189">
                        <a:lnSpc>
                          <a:spcPct val="100000"/>
                        </a:lnSpc>
                        <a:spcBef>
                          <a:spcPts val="380"/>
                        </a:spcBef>
                      </a:pPr>
                      <a:r>
                        <a:rPr sz="1200" dirty="0">
                          <a:latin typeface="Times New Roman" panose="02020603050405020304" pitchFamily="18" charset="0"/>
                          <a:cs typeface="Times New Roman" panose="02020603050405020304" pitchFamily="18" charset="0"/>
                        </a:rPr>
                        <a:t>1700</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Center</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Parkway,</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Murfreesboro</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0" dirty="0">
                          <a:latin typeface="Times New Roman" panose="02020603050405020304" pitchFamily="18" charset="0"/>
                          <a:cs typeface="Times New Roman" panose="02020603050405020304" pitchFamily="18" charset="0"/>
                        </a:rPr>
                        <a:t> 37129</a:t>
                      </a:r>
                      <a:endParaRPr sz="1200" dirty="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lnR w="38100">
                      <a:solidFill>
                        <a:srgbClr val="000000"/>
                      </a:solidFill>
                      <a:prstDash val="solid"/>
                    </a:lnR>
                    <a:solidFill>
                      <a:srgbClr val="D9D9D9"/>
                    </a:solidFill>
                  </a:tcPr>
                </a:tc>
                <a:tc>
                  <a:txBody>
                    <a:bodyPr/>
                    <a:lstStyle/>
                    <a:p>
                      <a:pPr marL="123189">
                        <a:lnSpc>
                          <a:spcPct val="100000"/>
                        </a:lnSpc>
                        <a:spcBef>
                          <a:spcPts val="380"/>
                        </a:spcBef>
                      </a:pPr>
                      <a:r>
                        <a:rPr sz="1200" spc="-10" dirty="0">
                          <a:latin typeface="Times New Roman" panose="02020603050405020304" pitchFamily="18" charset="0"/>
                          <a:cs typeface="Times New Roman" panose="02020603050405020304" pitchFamily="18" charset="0"/>
                        </a:rPr>
                        <a:t>Rutherford</a:t>
                      </a:r>
                      <a:endParaRPr sz="1200" dirty="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solidFill>
                      <a:srgbClr val="D9D9D9"/>
                    </a:solidFill>
                  </a:tcPr>
                </a:tc>
                <a:extLst>
                  <a:ext uri="{0D108BD9-81ED-4DB2-BD59-A6C34878D82A}">
                    <a16:rowId xmlns:a16="http://schemas.microsoft.com/office/drawing/2014/main" val="10004"/>
                  </a:ext>
                </a:extLst>
              </a:tr>
              <a:tr h="253387">
                <a:tc>
                  <a:txBody>
                    <a:bodyPr/>
                    <a:lstStyle/>
                    <a:p>
                      <a:pPr marL="27305">
                        <a:lnSpc>
                          <a:spcPct val="100000"/>
                        </a:lnSpc>
                        <a:spcBef>
                          <a:spcPts val="565"/>
                        </a:spcBef>
                      </a:pPr>
                      <a:r>
                        <a:rPr sz="1200" dirty="0">
                          <a:latin typeface="Times New Roman" panose="02020603050405020304" pitchFamily="18" charset="0"/>
                          <a:cs typeface="Times New Roman" panose="02020603050405020304" pitchFamily="18" charset="0"/>
                        </a:rPr>
                        <a:t>Johnson City</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 </a:t>
                      </a:r>
                      <a:r>
                        <a:rPr sz="1200" spc="-10" dirty="0">
                          <a:latin typeface="Times New Roman" panose="02020603050405020304" pitchFamily="18" charset="0"/>
                          <a:cs typeface="Times New Roman" panose="02020603050405020304" pitchFamily="18" charset="0"/>
                        </a:rPr>
                        <a:t>Center</a:t>
                      </a:r>
                      <a:endParaRPr sz="1200">
                        <a:latin typeface="Times New Roman" panose="02020603050405020304" pitchFamily="18" charset="0"/>
                        <a:cs typeface="Times New Roman" panose="02020603050405020304" pitchFamily="18" charset="0"/>
                      </a:endParaRPr>
                    </a:p>
                  </a:txBody>
                  <a:tcPr marL="0" marR="0" marT="63313" marB="0">
                    <a:lnR w="38100">
                      <a:solidFill>
                        <a:srgbClr val="000000"/>
                      </a:solidFill>
                      <a:prstDash val="solid"/>
                    </a:lnR>
                  </a:tcPr>
                </a:tc>
                <a:tc>
                  <a:txBody>
                    <a:bodyPr/>
                    <a:lstStyle/>
                    <a:p>
                      <a:pPr marL="123189">
                        <a:lnSpc>
                          <a:spcPct val="100000"/>
                        </a:lnSpc>
                        <a:spcBef>
                          <a:spcPts val="565"/>
                        </a:spcBef>
                      </a:pPr>
                      <a:r>
                        <a:rPr sz="1200" dirty="0">
                          <a:latin typeface="Times New Roman" panose="02020603050405020304" pitchFamily="18" charset="0"/>
                          <a:cs typeface="Times New Roman" panose="02020603050405020304" pitchFamily="18" charset="0"/>
                        </a:rPr>
                        <a:t>400</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North</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State</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of</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Franklin</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Road,</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Johnson</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City</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0" dirty="0">
                          <a:latin typeface="Times New Roman" panose="02020603050405020304" pitchFamily="18" charset="0"/>
                          <a:cs typeface="Times New Roman" panose="02020603050405020304" pitchFamily="18" charset="0"/>
                        </a:rPr>
                        <a:t> 37604</a:t>
                      </a:r>
                      <a:endParaRPr sz="1200">
                        <a:latin typeface="Times New Roman" panose="02020603050405020304" pitchFamily="18" charset="0"/>
                        <a:cs typeface="Times New Roman" panose="02020603050405020304" pitchFamily="18" charset="0"/>
                      </a:endParaRPr>
                    </a:p>
                  </a:txBody>
                  <a:tcPr marL="0" marR="0" marT="63313" marB="0">
                    <a:lnL w="38100">
                      <a:solidFill>
                        <a:srgbClr val="000000"/>
                      </a:solidFill>
                      <a:prstDash val="solid"/>
                    </a:lnL>
                    <a:lnR w="38100">
                      <a:solidFill>
                        <a:srgbClr val="000000"/>
                      </a:solidFill>
                      <a:prstDash val="solid"/>
                    </a:lnR>
                  </a:tcPr>
                </a:tc>
                <a:tc>
                  <a:txBody>
                    <a:bodyPr/>
                    <a:lstStyle/>
                    <a:p>
                      <a:pPr marL="123189">
                        <a:lnSpc>
                          <a:spcPct val="100000"/>
                        </a:lnSpc>
                        <a:spcBef>
                          <a:spcPts val="565"/>
                        </a:spcBef>
                      </a:pPr>
                      <a:r>
                        <a:rPr sz="1200" spc="-10" dirty="0">
                          <a:latin typeface="Times New Roman" panose="02020603050405020304" pitchFamily="18" charset="0"/>
                          <a:cs typeface="Times New Roman" panose="02020603050405020304" pitchFamily="18" charset="0"/>
                        </a:rPr>
                        <a:t>Washington</a:t>
                      </a:r>
                      <a:endParaRPr sz="1200" dirty="0">
                        <a:latin typeface="Times New Roman" panose="02020603050405020304" pitchFamily="18" charset="0"/>
                        <a:cs typeface="Times New Roman" panose="02020603050405020304" pitchFamily="18" charset="0"/>
                      </a:endParaRPr>
                    </a:p>
                  </a:txBody>
                  <a:tcPr marL="0" marR="0" marT="63313" marB="0">
                    <a:lnL w="38100">
                      <a:solidFill>
                        <a:srgbClr val="000000"/>
                      </a:solidFill>
                      <a:prstDash val="solid"/>
                    </a:lnL>
                  </a:tcPr>
                </a:tc>
                <a:extLst>
                  <a:ext uri="{0D108BD9-81ED-4DB2-BD59-A6C34878D82A}">
                    <a16:rowId xmlns:a16="http://schemas.microsoft.com/office/drawing/2014/main" val="10005"/>
                  </a:ext>
                </a:extLst>
              </a:tr>
              <a:tr h="233482">
                <a:tc>
                  <a:txBody>
                    <a:bodyPr/>
                    <a:lstStyle/>
                    <a:p>
                      <a:pPr marL="27305">
                        <a:lnSpc>
                          <a:spcPct val="100000"/>
                        </a:lnSpc>
                        <a:spcBef>
                          <a:spcPts val="384"/>
                        </a:spcBef>
                      </a:pPr>
                      <a:r>
                        <a:rPr sz="1200" dirty="0">
                          <a:latin typeface="Times New Roman" panose="02020603050405020304" pitchFamily="18" charset="0"/>
                          <a:cs typeface="Times New Roman" panose="02020603050405020304" pitchFamily="18" charset="0"/>
                        </a:rPr>
                        <a:t>Bristol</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Regional</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5"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Center</a:t>
                      </a:r>
                      <a:endParaRPr sz="1200">
                        <a:latin typeface="Times New Roman" panose="02020603050405020304" pitchFamily="18" charset="0"/>
                        <a:cs typeface="Times New Roman" panose="02020603050405020304" pitchFamily="18" charset="0"/>
                      </a:endParaRPr>
                    </a:p>
                  </a:txBody>
                  <a:tcPr marL="0" marR="0" marT="43142" marB="0">
                    <a:lnR w="38100">
                      <a:solidFill>
                        <a:srgbClr val="000000"/>
                      </a:solidFill>
                      <a:prstDash val="solid"/>
                    </a:lnR>
                  </a:tcPr>
                </a:tc>
                <a:tc>
                  <a:txBody>
                    <a:bodyPr/>
                    <a:lstStyle/>
                    <a:p>
                      <a:pPr marL="123189">
                        <a:lnSpc>
                          <a:spcPct val="100000"/>
                        </a:lnSpc>
                        <a:spcBef>
                          <a:spcPts val="384"/>
                        </a:spcBef>
                      </a:pPr>
                      <a:r>
                        <a:rPr sz="1200" dirty="0">
                          <a:latin typeface="Times New Roman" panose="02020603050405020304" pitchFamily="18" charset="0"/>
                          <a:cs typeface="Times New Roman" panose="02020603050405020304" pitchFamily="18" charset="0"/>
                        </a:rPr>
                        <a:t>1</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Park</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Blvd,</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Bristol</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5" dirty="0">
                          <a:latin typeface="Times New Roman" panose="02020603050405020304" pitchFamily="18" charset="0"/>
                          <a:cs typeface="Times New Roman" panose="02020603050405020304" pitchFamily="18" charset="0"/>
                        </a:rPr>
                        <a:t> </a:t>
                      </a:r>
                      <a:r>
                        <a:rPr sz="1200" spc="-10" dirty="0">
                          <a:latin typeface="Times New Roman" panose="02020603050405020304" pitchFamily="18" charset="0"/>
                          <a:cs typeface="Times New Roman" panose="02020603050405020304" pitchFamily="18" charset="0"/>
                        </a:rPr>
                        <a:t>37620</a:t>
                      </a:r>
                      <a:endParaRPr sz="1200">
                        <a:latin typeface="Times New Roman" panose="02020603050405020304" pitchFamily="18" charset="0"/>
                        <a:cs typeface="Times New Roman" panose="02020603050405020304" pitchFamily="18" charset="0"/>
                      </a:endParaRPr>
                    </a:p>
                  </a:txBody>
                  <a:tcPr marL="0" marR="0" marT="43142" marB="0">
                    <a:lnL w="38100">
                      <a:solidFill>
                        <a:srgbClr val="000000"/>
                      </a:solidFill>
                      <a:prstDash val="solid"/>
                    </a:lnL>
                    <a:lnR w="38100">
                      <a:solidFill>
                        <a:srgbClr val="000000"/>
                      </a:solidFill>
                      <a:prstDash val="solid"/>
                    </a:lnR>
                  </a:tcPr>
                </a:tc>
                <a:tc>
                  <a:txBody>
                    <a:bodyPr/>
                    <a:lstStyle/>
                    <a:p>
                      <a:pPr marL="123189">
                        <a:lnSpc>
                          <a:spcPct val="100000"/>
                        </a:lnSpc>
                        <a:spcBef>
                          <a:spcPts val="384"/>
                        </a:spcBef>
                      </a:pPr>
                      <a:r>
                        <a:rPr sz="1200" spc="-10" dirty="0">
                          <a:latin typeface="Times New Roman" panose="02020603050405020304" pitchFamily="18" charset="0"/>
                          <a:cs typeface="Times New Roman" panose="02020603050405020304" pitchFamily="18" charset="0"/>
                        </a:rPr>
                        <a:t>Sullivan</a:t>
                      </a:r>
                      <a:endParaRPr sz="1200" dirty="0">
                        <a:latin typeface="Times New Roman" panose="02020603050405020304" pitchFamily="18" charset="0"/>
                        <a:cs typeface="Times New Roman" panose="02020603050405020304" pitchFamily="18" charset="0"/>
                      </a:endParaRPr>
                    </a:p>
                  </a:txBody>
                  <a:tcPr marL="0" marR="0" marT="43142" marB="0">
                    <a:lnL w="38100">
                      <a:solidFill>
                        <a:srgbClr val="000000"/>
                      </a:solidFill>
                      <a:prstDash val="solid"/>
                    </a:lnL>
                  </a:tcPr>
                </a:tc>
                <a:extLst>
                  <a:ext uri="{0D108BD9-81ED-4DB2-BD59-A6C34878D82A}">
                    <a16:rowId xmlns:a16="http://schemas.microsoft.com/office/drawing/2014/main" val="10006"/>
                  </a:ext>
                </a:extLst>
              </a:tr>
              <a:tr h="233482">
                <a:tc>
                  <a:txBody>
                    <a:bodyPr/>
                    <a:lstStyle/>
                    <a:p>
                      <a:pPr marL="27305">
                        <a:lnSpc>
                          <a:spcPct val="100000"/>
                        </a:lnSpc>
                        <a:spcBef>
                          <a:spcPts val="380"/>
                        </a:spcBef>
                      </a:pPr>
                      <a:r>
                        <a:rPr sz="1200" dirty="0">
                          <a:latin typeface="Times New Roman" panose="02020603050405020304" pitchFamily="18" charset="0"/>
                          <a:cs typeface="Times New Roman" panose="02020603050405020304" pitchFamily="18" charset="0"/>
                        </a:rPr>
                        <a:t>Holston</a:t>
                      </a:r>
                      <a:r>
                        <a:rPr sz="1200" spc="-1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Valley</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Medical</a:t>
                      </a:r>
                      <a:r>
                        <a:rPr sz="1200" spc="-10" dirty="0">
                          <a:latin typeface="Times New Roman" panose="02020603050405020304" pitchFamily="18" charset="0"/>
                          <a:cs typeface="Times New Roman" panose="02020603050405020304" pitchFamily="18" charset="0"/>
                        </a:rPr>
                        <a:t> Center</a:t>
                      </a:r>
                      <a:endParaRPr sz="1200">
                        <a:latin typeface="Times New Roman" panose="02020603050405020304" pitchFamily="18" charset="0"/>
                        <a:cs typeface="Times New Roman" panose="02020603050405020304" pitchFamily="18" charset="0"/>
                      </a:endParaRPr>
                    </a:p>
                  </a:txBody>
                  <a:tcPr marL="0" marR="0" marT="42582" marB="0">
                    <a:lnR w="38100">
                      <a:solidFill>
                        <a:srgbClr val="000000"/>
                      </a:solidFill>
                      <a:prstDash val="solid"/>
                    </a:lnR>
                  </a:tcPr>
                </a:tc>
                <a:tc>
                  <a:txBody>
                    <a:bodyPr/>
                    <a:lstStyle/>
                    <a:p>
                      <a:pPr marL="123189">
                        <a:lnSpc>
                          <a:spcPct val="100000"/>
                        </a:lnSpc>
                        <a:spcBef>
                          <a:spcPts val="380"/>
                        </a:spcBef>
                      </a:pPr>
                      <a:r>
                        <a:rPr sz="1200" dirty="0">
                          <a:latin typeface="Times New Roman" panose="02020603050405020304" pitchFamily="18" charset="0"/>
                          <a:cs typeface="Times New Roman" panose="02020603050405020304" pitchFamily="18" charset="0"/>
                        </a:rPr>
                        <a:t>130</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West</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Ravine</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Road,</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Kingsport</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0" dirty="0">
                          <a:latin typeface="Times New Roman" panose="02020603050405020304" pitchFamily="18" charset="0"/>
                          <a:cs typeface="Times New Roman" panose="02020603050405020304" pitchFamily="18" charset="0"/>
                        </a:rPr>
                        <a:t> 37660</a:t>
                      </a:r>
                      <a:endParaRPr sz="120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lnR w="38100">
                      <a:solidFill>
                        <a:srgbClr val="000000"/>
                      </a:solidFill>
                      <a:prstDash val="solid"/>
                    </a:lnR>
                  </a:tcPr>
                </a:tc>
                <a:tc>
                  <a:txBody>
                    <a:bodyPr/>
                    <a:lstStyle/>
                    <a:p>
                      <a:pPr marL="123189">
                        <a:lnSpc>
                          <a:spcPct val="100000"/>
                        </a:lnSpc>
                        <a:spcBef>
                          <a:spcPts val="380"/>
                        </a:spcBef>
                      </a:pPr>
                      <a:r>
                        <a:rPr sz="1200" spc="-10" dirty="0">
                          <a:latin typeface="Times New Roman" panose="02020603050405020304" pitchFamily="18" charset="0"/>
                          <a:cs typeface="Times New Roman" panose="02020603050405020304" pitchFamily="18" charset="0"/>
                        </a:rPr>
                        <a:t>Sullivan</a:t>
                      </a:r>
                      <a:endParaRPr sz="1200" dirty="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tcPr>
                </a:tc>
                <a:extLst>
                  <a:ext uri="{0D108BD9-81ED-4DB2-BD59-A6C34878D82A}">
                    <a16:rowId xmlns:a16="http://schemas.microsoft.com/office/drawing/2014/main" val="10007"/>
                  </a:ext>
                </a:extLst>
              </a:tr>
              <a:tr h="213577">
                <a:tc>
                  <a:txBody>
                    <a:bodyPr/>
                    <a:lstStyle/>
                    <a:p>
                      <a:pPr marL="27305">
                        <a:lnSpc>
                          <a:spcPct val="100000"/>
                        </a:lnSpc>
                        <a:spcBef>
                          <a:spcPts val="380"/>
                        </a:spcBef>
                      </a:pPr>
                      <a:r>
                        <a:rPr sz="1200" dirty="0">
                          <a:latin typeface="Times New Roman" panose="02020603050405020304" pitchFamily="18" charset="0"/>
                          <a:cs typeface="Times New Roman" panose="02020603050405020304" pitchFamily="18" charset="0"/>
                        </a:rPr>
                        <a:t>Indian</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Path</a:t>
                      </a:r>
                      <a:r>
                        <a:rPr sz="1200" spc="-1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Community</a:t>
                      </a:r>
                      <a:r>
                        <a:rPr sz="1200" spc="-10" dirty="0">
                          <a:latin typeface="Times New Roman" panose="02020603050405020304" pitchFamily="18" charset="0"/>
                          <a:cs typeface="Times New Roman" panose="02020603050405020304" pitchFamily="18" charset="0"/>
                        </a:rPr>
                        <a:t> Hospital</a:t>
                      </a:r>
                      <a:endParaRPr sz="1200">
                        <a:latin typeface="Times New Roman" panose="02020603050405020304" pitchFamily="18" charset="0"/>
                        <a:cs typeface="Times New Roman" panose="02020603050405020304" pitchFamily="18" charset="0"/>
                      </a:endParaRPr>
                    </a:p>
                  </a:txBody>
                  <a:tcPr marL="0" marR="0" marT="42582" marB="0">
                    <a:lnR w="38100">
                      <a:solidFill>
                        <a:srgbClr val="000000"/>
                      </a:solidFill>
                      <a:prstDash val="solid"/>
                    </a:lnR>
                  </a:tcPr>
                </a:tc>
                <a:tc>
                  <a:txBody>
                    <a:bodyPr/>
                    <a:lstStyle/>
                    <a:p>
                      <a:pPr marL="123189">
                        <a:lnSpc>
                          <a:spcPct val="100000"/>
                        </a:lnSpc>
                        <a:spcBef>
                          <a:spcPts val="380"/>
                        </a:spcBef>
                      </a:pPr>
                      <a:r>
                        <a:rPr sz="1200" dirty="0">
                          <a:latin typeface="Times New Roman" panose="02020603050405020304" pitchFamily="18" charset="0"/>
                          <a:cs typeface="Times New Roman" panose="02020603050405020304" pitchFamily="18" charset="0"/>
                        </a:rPr>
                        <a:t>2000</a:t>
                      </a:r>
                      <a:r>
                        <a:rPr sz="1200" spc="-20"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Brookside</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Drive,</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Kingsport</a:t>
                      </a:r>
                      <a:r>
                        <a:rPr sz="1200" spc="-5" dirty="0">
                          <a:latin typeface="Times New Roman" panose="02020603050405020304" pitchFamily="18" charset="0"/>
                          <a:cs typeface="Times New Roman" panose="02020603050405020304" pitchFamily="18" charset="0"/>
                        </a:rPr>
                        <a:t> </a:t>
                      </a:r>
                      <a:r>
                        <a:rPr sz="1200" dirty="0">
                          <a:latin typeface="Times New Roman" panose="02020603050405020304" pitchFamily="18" charset="0"/>
                          <a:cs typeface="Times New Roman" panose="02020603050405020304" pitchFamily="18" charset="0"/>
                        </a:rPr>
                        <a:t>TN</a:t>
                      </a:r>
                      <a:r>
                        <a:rPr sz="1200" spc="-10" dirty="0">
                          <a:latin typeface="Times New Roman" panose="02020603050405020304" pitchFamily="18" charset="0"/>
                          <a:cs typeface="Times New Roman" panose="02020603050405020304" pitchFamily="18" charset="0"/>
                        </a:rPr>
                        <a:t> 37660</a:t>
                      </a:r>
                      <a:endParaRPr sz="1200" dirty="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lnR w="38100">
                      <a:solidFill>
                        <a:srgbClr val="000000"/>
                      </a:solidFill>
                      <a:prstDash val="solid"/>
                    </a:lnR>
                  </a:tcPr>
                </a:tc>
                <a:tc>
                  <a:txBody>
                    <a:bodyPr/>
                    <a:lstStyle/>
                    <a:p>
                      <a:pPr marL="123189">
                        <a:lnSpc>
                          <a:spcPct val="100000"/>
                        </a:lnSpc>
                        <a:spcBef>
                          <a:spcPts val="380"/>
                        </a:spcBef>
                      </a:pPr>
                      <a:r>
                        <a:rPr sz="1200" spc="-10" dirty="0">
                          <a:latin typeface="Times New Roman" panose="02020603050405020304" pitchFamily="18" charset="0"/>
                          <a:cs typeface="Times New Roman" panose="02020603050405020304" pitchFamily="18" charset="0"/>
                        </a:rPr>
                        <a:t>Sullivan</a:t>
                      </a:r>
                      <a:endParaRPr sz="1200" dirty="0">
                        <a:latin typeface="Times New Roman" panose="02020603050405020304" pitchFamily="18" charset="0"/>
                        <a:cs typeface="Times New Roman" panose="02020603050405020304" pitchFamily="18" charset="0"/>
                      </a:endParaRPr>
                    </a:p>
                  </a:txBody>
                  <a:tcPr marL="0" marR="0" marT="42582" marB="0">
                    <a:lnL w="38100">
                      <a:solidFill>
                        <a:srgbClr val="000000"/>
                      </a:solidFill>
                      <a:prstDash val="solid"/>
                    </a:lnL>
                  </a:tcPr>
                </a:tc>
                <a:extLst>
                  <a:ext uri="{0D108BD9-81ED-4DB2-BD59-A6C34878D82A}">
                    <a16:rowId xmlns:a16="http://schemas.microsoft.com/office/drawing/2014/main" val="10008"/>
                  </a:ext>
                </a:extLst>
              </a:tr>
            </a:tbl>
          </a:graphicData>
        </a:graphic>
      </p:graphicFrame>
      <p:grpSp>
        <p:nvGrpSpPr>
          <p:cNvPr id="3" name="object 3"/>
          <p:cNvGrpSpPr/>
          <p:nvPr/>
        </p:nvGrpSpPr>
        <p:grpSpPr>
          <a:xfrm>
            <a:off x="703385" y="52509"/>
            <a:ext cx="10874325" cy="3414416"/>
            <a:chOff x="384975" y="320700"/>
            <a:chExt cx="9337675" cy="3084195"/>
          </a:xfrm>
        </p:grpSpPr>
        <p:pic>
          <p:nvPicPr>
            <p:cNvPr id="4" name="object 4"/>
            <p:cNvPicPr/>
            <p:nvPr/>
          </p:nvPicPr>
          <p:blipFill>
            <a:blip r:embed="rId2" cstate="print"/>
            <a:stretch>
              <a:fillRect/>
            </a:stretch>
          </p:blipFill>
          <p:spPr>
            <a:xfrm>
              <a:off x="430364" y="1170431"/>
              <a:ext cx="9291952" cy="2233992"/>
            </a:xfrm>
            <a:prstGeom prst="rect">
              <a:avLst/>
            </a:prstGeom>
          </p:spPr>
        </p:pic>
        <p:pic>
          <p:nvPicPr>
            <p:cNvPr id="5" name="object 5"/>
            <p:cNvPicPr/>
            <p:nvPr/>
          </p:nvPicPr>
          <p:blipFill>
            <a:blip r:embed="rId3" cstate="print"/>
            <a:stretch>
              <a:fillRect/>
            </a:stretch>
          </p:blipFill>
          <p:spPr>
            <a:xfrm>
              <a:off x="384975" y="320700"/>
              <a:ext cx="1215834" cy="1158976"/>
            </a:xfrm>
            <a:prstGeom prst="rect">
              <a:avLst/>
            </a:prstGeom>
          </p:spPr>
        </p:pic>
      </p:grpSp>
      <p:pic>
        <p:nvPicPr>
          <p:cNvPr id="6" name="object 6"/>
          <p:cNvPicPr/>
          <p:nvPr/>
        </p:nvPicPr>
        <p:blipFill>
          <a:blip r:embed="rId4" cstate="print"/>
          <a:stretch>
            <a:fillRect/>
          </a:stretch>
        </p:blipFill>
        <p:spPr>
          <a:xfrm>
            <a:off x="7281470" y="2229811"/>
            <a:ext cx="4910530" cy="5230570"/>
          </a:xfrm>
          <a:prstGeom prst="rect">
            <a:avLst/>
          </a:prstGeom>
        </p:spPr>
      </p:pic>
      <p:sp>
        <p:nvSpPr>
          <p:cNvPr id="7" name="object 7"/>
          <p:cNvSpPr txBox="1"/>
          <p:nvPr/>
        </p:nvSpPr>
        <p:spPr>
          <a:xfrm>
            <a:off x="703385" y="3542640"/>
            <a:ext cx="3690657" cy="218498"/>
          </a:xfrm>
          <a:prstGeom prst="rect">
            <a:avLst/>
          </a:prstGeom>
          <a:solidFill>
            <a:srgbClr val="D9D9D9"/>
          </a:solidFill>
          <a:ln w="9525">
            <a:solidFill>
              <a:srgbClr val="BBBBBB"/>
            </a:solidFill>
          </a:ln>
        </p:spPr>
        <p:txBody>
          <a:bodyPr vert="horz" wrap="square" lIns="0" tIns="48745" rIns="0" bIns="0" rtlCol="0">
            <a:spAutoFit/>
          </a:bodyPr>
          <a:lstStyle/>
          <a:p>
            <a:pPr marL="80687">
              <a:spcBef>
                <a:spcPts val="383"/>
              </a:spcBef>
            </a:pPr>
            <a:r>
              <a:rPr sz="1100" b="1" dirty="0">
                <a:latin typeface="Times New Roman" panose="02020603050405020304" pitchFamily="18" charset="0"/>
                <a:cs typeface="Times New Roman" panose="02020603050405020304" pitchFamily="18" charset="0"/>
              </a:rPr>
              <a:t>No</a:t>
            </a:r>
            <a:r>
              <a:rPr sz="1100" b="1" spc="-31"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Longer</a:t>
            </a:r>
            <a:r>
              <a:rPr sz="1100" b="1" spc="-31"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Participating</a:t>
            </a:r>
            <a:r>
              <a:rPr sz="1100" b="1" spc="-13"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in</a:t>
            </a:r>
            <a:r>
              <a:rPr sz="1100" b="1" spc="-31"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At</a:t>
            </a:r>
            <a:r>
              <a:rPr sz="1100" b="1" spc="-35"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Home</a:t>
            </a:r>
            <a:r>
              <a:rPr sz="1100" b="1" spc="-35" dirty="0">
                <a:latin typeface="Times New Roman" panose="02020603050405020304" pitchFamily="18" charset="0"/>
                <a:cs typeface="Times New Roman" panose="02020603050405020304" pitchFamily="18" charset="0"/>
              </a:rPr>
              <a:t> </a:t>
            </a:r>
            <a:r>
              <a:rPr sz="1100" b="1" dirty="0">
                <a:latin typeface="Times New Roman" panose="02020603050405020304" pitchFamily="18" charset="0"/>
                <a:cs typeface="Times New Roman" panose="02020603050405020304" pitchFamily="18" charset="0"/>
              </a:rPr>
              <a:t>Hospital</a:t>
            </a:r>
            <a:r>
              <a:rPr sz="1100" b="1" spc="-22" dirty="0">
                <a:latin typeface="Times New Roman" panose="02020603050405020304" pitchFamily="18" charset="0"/>
                <a:cs typeface="Times New Roman" panose="02020603050405020304" pitchFamily="18" charset="0"/>
              </a:rPr>
              <a:t> </a:t>
            </a:r>
            <a:r>
              <a:rPr sz="1100" b="1" spc="-9" dirty="0">
                <a:latin typeface="Times New Roman" panose="02020603050405020304" pitchFamily="18" charset="0"/>
                <a:cs typeface="Times New Roman" panose="02020603050405020304" pitchFamily="18" charset="0"/>
              </a:rPr>
              <a:t>Program</a:t>
            </a:r>
            <a:endParaRPr sz="1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41000" b="-4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03DB-A764-A7C1-1CBF-2D7789CA4C42}"/>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Contact Information</a:t>
            </a:r>
          </a:p>
        </p:txBody>
      </p:sp>
      <p:sp>
        <p:nvSpPr>
          <p:cNvPr id="3" name="Content Placeholder 2">
            <a:extLst>
              <a:ext uri="{FF2B5EF4-FFF2-40B4-BE49-F238E27FC236}">
                <a16:creationId xmlns:a16="http://schemas.microsoft.com/office/drawing/2014/main" id="{A85A8450-4CAB-3FFD-DF11-BF5716C92176}"/>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Caroline Tippens, Esq., CHC</a:t>
            </a:r>
          </a:p>
          <a:p>
            <a:pPr marL="0" indent="0">
              <a:buNone/>
            </a:pPr>
            <a:r>
              <a:rPr lang="en-US" dirty="0">
                <a:latin typeface="Times New Roman" panose="02020603050405020304" pitchFamily="18" charset="0"/>
                <a:cs typeface="Times New Roman" panose="02020603050405020304" pitchFamily="18" charset="0"/>
              </a:rPr>
              <a:t>Director of Licensure &amp; Regulation </a:t>
            </a:r>
          </a:p>
          <a:p>
            <a:pPr marL="0" indent="0">
              <a:buNone/>
            </a:pPr>
            <a:r>
              <a:rPr lang="en-US" dirty="0">
                <a:latin typeface="Times New Roman" panose="02020603050405020304" pitchFamily="18" charset="0"/>
                <a:cs typeface="Times New Roman" panose="02020603050405020304" pitchFamily="18" charset="0"/>
              </a:rPr>
              <a:t>Tennessee Health Facilities Commission</a:t>
            </a:r>
          </a:p>
          <a:p>
            <a:pPr marL="0" indent="0">
              <a:buNone/>
            </a:pPr>
            <a:r>
              <a:rPr lang="en-US" dirty="0">
                <a:latin typeface="Times New Roman" panose="02020603050405020304" pitchFamily="18" charset="0"/>
                <a:cs typeface="Times New Roman" panose="02020603050405020304" pitchFamily="18" charset="0"/>
              </a:rPr>
              <a:t>665 Main Stream Drive, 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Floor</a:t>
            </a:r>
          </a:p>
          <a:p>
            <a:pPr marL="0" indent="0">
              <a:buNone/>
            </a:pPr>
            <a:r>
              <a:rPr lang="en-US" dirty="0">
                <a:latin typeface="Times New Roman" panose="02020603050405020304" pitchFamily="18" charset="0"/>
                <a:cs typeface="Times New Roman" panose="02020603050405020304" pitchFamily="18" charset="0"/>
              </a:rPr>
              <a:t>Nashville, TN 37243</a:t>
            </a:r>
          </a:p>
          <a:p>
            <a:pPr marL="0" indent="0">
              <a:buNone/>
            </a:pPr>
            <a:r>
              <a:rPr lang="en-US" dirty="0">
                <a:latin typeface="Times New Roman" panose="02020603050405020304" pitchFamily="18" charset="0"/>
                <a:cs typeface="Times New Roman" panose="02020603050405020304" pitchFamily="18" charset="0"/>
                <a:hlinkClick r:id="rId3"/>
              </a:rPr>
              <a:t>Caroline.Tippens@tn.gov</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Work cell: (615) 806-3694</a:t>
            </a:r>
          </a:p>
        </p:txBody>
      </p:sp>
    </p:spTree>
    <p:extLst>
      <p:ext uri="{BB962C8B-B14F-4D97-AF65-F5344CB8AC3E}">
        <p14:creationId xmlns:p14="http://schemas.microsoft.com/office/powerpoint/2010/main" val="3309710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669</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Hospital at Home in Tennessee – A History of State Waivers</vt:lpstr>
      <vt:lpstr>How were we created?</vt:lpstr>
      <vt:lpstr>PowerPoint Presentation</vt:lpstr>
      <vt:lpstr>PowerPoint Presentation</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Tippens</dc:creator>
  <cp:lastModifiedBy>Caroline Tippens</cp:lastModifiedBy>
  <cp:revision>3</cp:revision>
  <dcterms:created xsi:type="dcterms:W3CDTF">2023-03-10T15:04:16Z</dcterms:created>
  <dcterms:modified xsi:type="dcterms:W3CDTF">2023-03-18T15:11:29Z</dcterms:modified>
</cp:coreProperties>
</file>